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05" r:id="rId2"/>
    <p:sldMasterId id="2147483684" r:id="rId3"/>
  </p:sldMasterIdLst>
  <p:notesMasterIdLst>
    <p:notesMasterId r:id="rId35"/>
  </p:notesMasterIdLst>
  <p:handoutMasterIdLst>
    <p:handoutMasterId r:id="rId36"/>
  </p:handoutMasterIdLst>
  <p:sldIdLst>
    <p:sldId id="439" r:id="rId4"/>
    <p:sldId id="407" r:id="rId5"/>
    <p:sldId id="401" r:id="rId6"/>
    <p:sldId id="402" r:id="rId7"/>
    <p:sldId id="417" r:id="rId8"/>
    <p:sldId id="506" r:id="rId9"/>
    <p:sldId id="510" r:id="rId10"/>
    <p:sldId id="405" r:id="rId11"/>
    <p:sldId id="514" r:id="rId12"/>
    <p:sldId id="409" r:id="rId13"/>
    <p:sldId id="497" r:id="rId14"/>
    <p:sldId id="507" r:id="rId15"/>
    <p:sldId id="418" r:id="rId16"/>
    <p:sldId id="512" r:id="rId17"/>
    <p:sldId id="513" r:id="rId18"/>
    <p:sldId id="499" r:id="rId19"/>
    <p:sldId id="508" r:id="rId20"/>
    <p:sldId id="500" r:id="rId21"/>
    <p:sldId id="501" r:id="rId22"/>
    <p:sldId id="502" r:id="rId23"/>
    <p:sldId id="509" r:id="rId24"/>
    <p:sldId id="503" r:id="rId25"/>
    <p:sldId id="504" r:id="rId26"/>
    <p:sldId id="505" r:id="rId27"/>
    <p:sldId id="430" r:id="rId28"/>
    <p:sldId id="511" r:id="rId29"/>
    <p:sldId id="515" r:id="rId30"/>
    <p:sldId id="433" r:id="rId31"/>
    <p:sldId id="438" r:id="rId32"/>
    <p:sldId id="434" r:id="rId33"/>
    <p:sldId id="496" r:id="rId3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oenmaekers, Jef" initials="S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9EE"/>
    <a:srgbClr val="00B0F0"/>
    <a:srgbClr val="FF00E8"/>
    <a:srgbClr val="E3742B"/>
    <a:srgbClr val="FF0000"/>
    <a:srgbClr val="B75B2C"/>
    <a:srgbClr val="4D3727"/>
    <a:srgbClr val="F28F1C"/>
    <a:srgbClr val="D9642B"/>
    <a:srgbClr val="B75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86616" autoAdjust="0"/>
  </p:normalViewPr>
  <p:slideViewPr>
    <p:cSldViewPr snapToGrid="0" snapToObjects="1">
      <p:cViewPr varScale="1">
        <p:scale>
          <a:sx n="126" d="100"/>
          <a:sy n="126" d="100"/>
        </p:scale>
        <p:origin x="2008" y="192"/>
      </p:cViewPr>
      <p:guideLst>
        <p:guide orient="horz" pos="1003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0FA68-5FA6-C742-805A-3255C4D2EF56}" type="datetimeFigureOut">
              <a:rPr lang="nl-NL" smtClean="0"/>
              <a:t>07-01-2021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B9816-1802-4345-8706-9A45A89B313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41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8C640-F660-C141-9387-7335A5DA960F}" type="datetimeFigureOut">
              <a:rPr lang="nl-NL" smtClean="0"/>
              <a:t>07-01-2021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DF005-F218-A246-9D63-D6F03655225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022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116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8267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0814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4104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3434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331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008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8734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4400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4649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99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2028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7281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471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0189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4668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altLang="nl-BE" sz="1200" b="1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1301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altLang="nl-BE" sz="1200" b="1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696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2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8340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0271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113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4851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1149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063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3156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045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412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21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419100" y="4394200"/>
            <a:ext cx="7086600" cy="635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b="0" i="0"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355601"/>
            <a:ext cx="8039100" cy="54482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525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338138"/>
            <a:ext cx="8051800" cy="11430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61999" y="1600200"/>
            <a:ext cx="3845035" cy="420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860800" cy="420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967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61999" y="330200"/>
            <a:ext cx="3845035" cy="547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0" y="330200"/>
            <a:ext cx="3860800" cy="547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113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338138"/>
            <a:ext cx="8051800" cy="11430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61999" y="1598613"/>
            <a:ext cx="38450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61999" y="2238375"/>
            <a:ext cx="3845035" cy="3540125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49935" y="1598613"/>
            <a:ext cx="386386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49935" y="2238375"/>
            <a:ext cx="3863865" cy="354012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 baseline="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5286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6599" y="366713"/>
            <a:ext cx="38704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Flanders Art Sans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6599" y="1006475"/>
            <a:ext cx="3870435" cy="4810125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Flanders Art Sans"/>
              </a:defRPr>
            </a:lvl1pPr>
            <a:lvl2pPr marL="742950" indent="-285750">
              <a:buFont typeface="Arial"/>
              <a:buChar char="•"/>
              <a:defRPr sz="1800">
                <a:latin typeface="Flanders Art Sans"/>
              </a:defRPr>
            </a:lvl2pPr>
            <a:lvl3pPr>
              <a:defRPr sz="1600">
                <a:latin typeface="Flanders Art Sans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37235" y="366713"/>
            <a:ext cx="386386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Flanders Art Sans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37235" y="1006475"/>
            <a:ext cx="3863865" cy="481012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>
                <a:latin typeface="Flanders Art Sans"/>
              </a:defRPr>
            </a:lvl1pPr>
            <a:lvl2pPr marL="742950" indent="-285750">
              <a:buFont typeface="Arial"/>
              <a:buChar char="•"/>
              <a:defRPr sz="1800" baseline="0">
                <a:latin typeface="Flanders Art Sans"/>
              </a:defRPr>
            </a:lvl2pPr>
            <a:lvl3pPr>
              <a:defRPr sz="1600">
                <a:latin typeface="Flanders Art Sans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51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300" y="338138"/>
            <a:ext cx="8064500" cy="11430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6474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8188" y="4465638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08188" y="344963"/>
            <a:ext cx="5486400" cy="421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08188" y="5032376"/>
            <a:ext cx="5486400" cy="771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02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270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7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8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7772400" cy="17176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419100" y="4394200"/>
            <a:ext cx="7086600" cy="635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37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419100" y="4381500"/>
            <a:ext cx="70866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1600201"/>
            <a:ext cx="8039100" cy="42036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36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270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7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6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493194" y="0"/>
            <a:ext cx="4680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15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587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4476700" y="0"/>
            <a:ext cx="4680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13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14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017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pic>
        <p:nvPicPr>
          <p:cNvPr id="12" name="Afbeelding 11" descr="Vlaanderen_is_wegenenverkeer_vol_rg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86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1600201"/>
            <a:ext cx="8039100" cy="42036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183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3733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bg1"/>
                </a:solidFill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23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landers Art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Flanders Art San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Flanders Art San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Flanders Art San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Flanders Art San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Flanders Art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bg1"/>
                </a:solidFill>
                <a:latin typeface="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780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6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pic>
        <p:nvPicPr>
          <p:cNvPr id="12" name="Afbeelding 11" descr="Vlaanderen_is_wegenenverkeer_naakt_rgb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966" y="6112934"/>
            <a:ext cx="1405466" cy="599285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3619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8F017-C4A2-714E-9318-5D853AC0C20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5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8" r:id="rId3"/>
    <p:sldLayoutId id="2147483717" r:id="rId4"/>
    <p:sldLayoutId id="2147483689" r:id="rId5"/>
    <p:sldLayoutId id="2147483718" r:id="rId6"/>
    <p:sldLayoutId id="2147483690" r:id="rId7"/>
    <p:sldLayoutId id="2147483693" r:id="rId8"/>
    <p:sldLayoutId id="214748371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em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em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8.em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genenverkeer.be/bilz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bereikbaar.limburg@wegenenverkeer.b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31FCD95-EB7D-B045-AA30-08E6FBB418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699814" y="0"/>
            <a:ext cx="12543626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AEF546-20C4-B245-A4AE-82AFE418D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1</a:t>
            </a:fld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E39CF65-ADC5-764C-B20F-26909558EC31}"/>
              </a:ext>
            </a:extLst>
          </p:cNvPr>
          <p:cNvSpPr txBox="1">
            <a:spLocks/>
          </p:cNvSpPr>
          <p:nvPr/>
        </p:nvSpPr>
        <p:spPr>
          <a:xfrm>
            <a:off x="0" y="263350"/>
            <a:ext cx="9143999" cy="164953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nl-BE" sz="1800">
                <a:latin typeface="Calibri" panose="020F0502020204030204" pitchFamily="34" charset="0"/>
                <a:cs typeface="Calibri" panose="020F0502020204030204" pitchFamily="34" charset="0"/>
              </a:rPr>
              <a:t>Online infosessie - donderdag 7 januari 2021 </a:t>
            </a:r>
          </a:p>
          <a:p>
            <a:endParaRPr lang="nl-B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BE" sz="3600">
                <a:latin typeface="Calibri" panose="020F0502020204030204" pitchFamily="34" charset="0"/>
                <a:cs typeface="Calibri" panose="020F0502020204030204" pitchFamily="34" charset="0"/>
              </a:rPr>
              <a:t>N730c Taunusweg</a:t>
            </a:r>
          </a:p>
          <a:p>
            <a:pPr algn="ctr"/>
            <a:r>
              <a:rPr lang="nl-BE" sz="3600">
                <a:latin typeface="Calibri" panose="020F0502020204030204" pitchFamily="34" charset="0"/>
                <a:cs typeface="Calibri" panose="020F0502020204030204" pitchFamily="34" charset="0"/>
              </a:rPr>
              <a:t>Bilzen - Genk</a:t>
            </a:r>
            <a:br>
              <a:rPr lang="nl-BE" sz="36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3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nl-B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51FEB18-F5CE-954D-B940-247442C863CA}"/>
              </a:ext>
            </a:extLst>
          </p:cNvPr>
          <p:cNvSpPr txBox="1">
            <a:spLocks/>
          </p:cNvSpPr>
          <p:nvPr/>
        </p:nvSpPr>
        <p:spPr>
          <a:xfrm>
            <a:off x="0" y="5685010"/>
            <a:ext cx="9144001" cy="5841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De online infosessie start zo dadelijk. </a:t>
            </a:r>
          </a:p>
          <a:p>
            <a:pPr algn="r"/>
            <a:endParaRPr lang="nl-BE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11EA0E1-B77F-604F-8BB1-6F55A1BEC97C}"/>
              </a:ext>
            </a:extLst>
          </p:cNvPr>
          <p:cNvSpPr txBox="1"/>
          <p:nvPr/>
        </p:nvSpPr>
        <p:spPr>
          <a:xfrm>
            <a:off x="6096000" y="-1734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5D99EE6-45A7-4F49-93F0-13658AD3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326" y="331444"/>
            <a:ext cx="1213754" cy="4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3D173-8B95-7146-BF38-1DF87FBA7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Toekomstbeeld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83226D-BF0A-1641-A5A9-1EFE7A5F65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Katleen LOOS</a:t>
            </a:r>
          </a:p>
          <a:p>
            <a:r>
              <a:rPr lang="nl-BE"/>
              <a:t>Projectmananger Agentschap Wegen en Verkeer</a:t>
            </a:r>
          </a:p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A6845B-9EB4-8148-BAAD-BE44EF8CB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7D1C-9006-F64B-9C40-D6AC9AA83753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552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4F758-9892-A344-AB54-B8F05A63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593463"/>
          </a:xfrm>
        </p:spPr>
        <p:txBody>
          <a:bodyPr/>
          <a:lstStyle/>
          <a:p>
            <a:r>
              <a:rPr lang="nl-BE"/>
              <a:t>Overzicht: Ontwerpzones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75035B-B015-F140-9636-C52892D7E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11</a:t>
            </a:fld>
            <a:endParaRPr lang="nl-NL" dirty="0"/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1C6A609C-1C9D-0F41-AF85-3B2F9AFE5FA3}"/>
              </a:ext>
            </a:extLst>
          </p:cNvPr>
          <p:cNvSpPr txBox="1">
            <a:spLocks/>
          </p:cNvSpPr>
          <p:nvPr/>
        </p:nvSpPr>
        <p:spPr>
          <a:xfrm>
            <a:off x="3619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1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68F017-C4A2-714E-9318-5D853AC0C20D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4AD8AEF-71C0-FE42-A4FF-CB4F8ACA5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9494" y="1494258"/>
            <a:ext cx="8063418" cy="44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68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4F758-9892-A344-AB54-B8F05A63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593463"/>
          </a:xfrm>
        </p:spPr>
        <p:txBody>
          <a:bodyPr/>
          <a:lstStyle/>
          <a:p>
            <a:r>
              <a:rPr lang="nl-BE"/>
              <a:t>Ontwerp: Zone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75035B-B015-F140-9636-C52892D7E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12</a:t>
            </a:fld>
            <a:endParaRPr lang="nl-NL" dirty="0"/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1C6A609C-1C9D-0F41-AF85-3B2F9AFE5FA3}"/>
              </a:ext>
            </a:extLst>
          </p:cNvPr>
          <p:cNvSpPr txBox="1">
            <a:spLocks/>
          </p:cNvSpPr>
          <p:nvPr/>
        </p:nvSpPr>
        <p:spPr>
          <a:xfrm>
            <a:off x="3619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1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68F017-C4A2-714E-9318-5D853AC0C20D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63D422-49A2-A34C-8EA6-2E33C2AF8E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9513" y="1496076"/>
            <a:ext cx="8095667" cy="44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3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0A7B3091-2428-1F4F-99A3-66105D43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1968620"/>
            <a:ext cx="8261890" cy="3025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103718-0F09-AD4E-ABF9-067DC542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77801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F448655-7D1C-DD42-9AE1-CD03CE2A49D8}"/>
              </a:ext>
            </a:extLst>
          </p:cNvPr>
          <p:cNvSpPr/>
          <p:nvPr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latin typeface="Flanders Art Sans"/>
            </a:endParaRPr>
          </a:p>
        </p:txBody>
      </p:sp>
      <p:pic>
        <p:nvPicPr>
          <p:cNvPr id="10" name="Afbeelding 7" descr="Vlaanderen_is_wegenenverkeer_naakt_rgb.eps">
            <a:extLst>
              <a:ext uri="{FF2B5EF4-FFF2-40B4-BE49-F238E27FC236}">
                <a16:creationId xmlns:a16="http://schemas.microsoft.com/office/drawing/2014/main" id="{B622CC34-1066-D44A-9E9D-E547623F64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38" y="6113463"/>
            <a:ext cx="14065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203AA41-BE49-1C46-ADDB-B5DB0F6327C1}"/>
              </a:ext>
            </a:extLst>
          </p:cNvPr>
          <p:cNvSpPr/>
          <p:nvPr/>
        </p:nvSpPr>
        <p:spPr>
          <a:xfrm>
            <a:off x="511200" y="6412706"/>
            <a:ext cx="986400" cy="18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8B53CE1B-3AF8-4948-953A-474DF719C4DC}"/>
              </a:ext>
            </a:extLst>
          </p:cNvPr>
          <p:cNvSpPr/>
          <p:nvPr/>
        </p:nvSpPr>
        <p:spPr>
          <a:xfrm>
            <a:off x="4706815" y="18053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75DC2CD-68D0-3849-86A3-ADB2456DEE11}"/>
              </a:ext>
            </a:extLst>
          </p:cNvPr>
          <p:cNvSpPr txBox="1"/>
          <p:nvPr/>
        </p:nvSpPr>
        <p:spPr>
          <a:xfrm rot="20573773">
            <a:off x="6151096" y="4101472"/>
            <a:ext cx="254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</a:rPr>
              <a:t>N79 Maastrichtersteenweg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11926D6-1F1E-6945-BEBF-87E8F280A98D}"/>
              </a:ext>
            </a:extLst>
          </p:cNvPr>
          <p:cNvSpPr txBox="1"/>
          <p:nvPr/>
        </p:nvSpPr>
        <p:spPr>
          <a:xfrm>
            <a:off x="3255579" y="2546225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/>
              <a:t>&lt; Hasselt / E313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096211F-9F76-C64B-88F6-1EBE00F14E97}"/>
              </a:ext>
            </a:extLst>
          </p:cNvPr>
          <p:cNvSpPr txBox="1"/>
          <p:nvPr/>
        </p:nvSpPr>
        <p:spPr>
          <a:xfrm>
            <a:off x="7870142" y="3810360"/>
            <a:ext cx="1322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/>
              <a:t>Bilzen &gt;</a:t>
            </a:r>
          </a:p>
        </p:txBody>
      </p:sp>
    </p:spTree>
    <p:extLst>
      <p:ext uri="{BB962C8B-B14F-4D97-AF65-F5344CB8AC3E}">
        <p14:creationId xmlns:p14="http://schemas.microsoft.com/office/powerpoint/2010/main" val="427386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3B49031-18D5-4C48-A38C-6058886D2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56"/>
          <a:stretch/>
        </p:blipFill>
        <p:spPr>
          <a:xfrm>
            <a:off x="597835" y="1995265"/>
            <a:ext cx="8265830" cy="2867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14</a:t>
            </a:fld>
            <a:endParaRPr lang="nl-N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103718-0F09-AD4E-ABF9-067DC542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77801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F448655-7D1C-DD42-9AE1-CD03CE2A49D8}"/>
              </a:ext>
            </a:extLst>
          </p:cNvPr>
          <p:cNvSpPr/>
          <p:nvPr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latin typeface="Flanders Art Sans"/>
            </a:endParaRPr>
          </a:p>
        </p:txBody>
      </p:sp>
      <p:pic>
        <p:nvPicPr>
          <p:cNvPr id="10" name="Afbeelding 7" descr="Vlaanderen_is_wegenenverkeer_naakt_rgb.eps">
            <a:extLst>
              <a:ext uri="{FF2B5EF4-FFF2-40B4-BE49-F238E27FC236}">
                <a16:creationId xmlns:a16="http://schemas.microsoft.com/office/drawing/2014/main" id="{B622CC34-1066-D44A-9E9D-E547623F64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38" y="6113463"/>
            <a:ext cx="14065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203AA41-BE49-1C46-ADDB-B5DB0F6327C1}"/>
              </a:ext>
            </a:extLst>
          </p:cNvPr>
          <p:cNvSpPr/>
          <p:nvPr/>
        </p:nvSpPr>
        <p:spPr>
          <a:xfrm>
            <a:off x="511200" y="6412706"/>
            <a:ext cx="986400" cy="18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8B53CE1B-3AF8-4948-953A-474DF719C4DC}"/>
              </a:ext>
            </a:extLst>
          </p:cNvPr>
          <p:cNvSpPr/>
          <p:nvPr/>
        </p:nvSpPr>
        <p:spPr>
          <a:xfrm>
            <a:off x="4706815" y="18053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3A4DC9F-2B61-BE40-9CD5-060E732F7D5C}"/>
              </a:ext>
            </a:extLst>
          </p:cNvPr>
          <p:cNvSpPr txBox="1"/>
          <p:nvPr/>
        </p:nvSpPr>
        <p:spPr>
          <a:xfrm>
            <a:off x="611188" y="2967610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/>
              <a:t>&lt; Hasselt / E313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034B786-8F19-5A4E-A37E-FCED776E286D}"/>
              </a:ext>
            </a:extLst>
          </p:cNvPr>
          <p:cNvSpPr txBox="1"/>
          <p:nvPr/>
        </p:nvSpPr>
        <p:spPr>
          <a:xfrm>
            <a:off x="6965700" y="4012918"/>
            <a:ext cx="787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/>
              <a:t>Bilzen &gt;</a:t>
            </a:r>
          </a:p>
        </p:txBody>
      </p:sp>
    </p:spTree>
    <p:extLst>
      <p:ext uri="{BB962C8B-B14F-4D97-AF65-F5344CB8AC3E}">
        <p14:creationId xmlns:p14="http://schemas.microsoft.com/office/powerpoint/2010/main" val="280085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103718-0F09-AD4E-ABF9-067DC542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77801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F448655-7D1C-DD42-9AE1-CD03CE2A49D8}"/>
              </a:ext>
            </a:extLst>
          </p:cNvPr>
          <p:cNvSpPr/>
          <p:nvPr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latin typeface="Flanders Art Sans"/>
            </a:endParaRPr>
          </a:p>
        </p:txBody>
      </p:sp>
      <p:pic>
        <p:nvPicPr>
          <p:cNvPr id="10" name="Afbeelding 7" descr="Vlaanderen_is_wegenenverkeer_naakt_rgb.eps">
            <a:extLst>
              <a:ext uri="{FF2B5EF4-FFF2-40B4-BE49-F238E27FC236}">
                <a16:creationId xmlns:a16="http://schemas.microsoft.com/office/drawing/2014/main" id="{B622CC34-1066-D44A-9E9D-E547623F64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38" y="6113463"/>
            <a:ext cx="14065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203AA41-BE49-1C46-ADDB-B5DB0F6327C1}"/>
              </a:ext>
            </a:extLst>
          </p:cNvPr>
          <p:cNvSpPr/>
          <p:nvPr/>
        </p:nvSpPr>
        <p:spPr>
          <a:xfrm>
            <a:off x="511200" y="6412706"/>
            <a:ext cx="986400" cy="18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8B53CE1B-3AF8-4948-953A-474DF719C4DC}"/>
              </a:ext>
            </a:extLst>
          </p:cNvPr>
          <p:cNvSpPr/>
          <p:nvPr/>
        </p:nvSpPr>
        <p:spPr>
          <a:xfrm>
            <a:off x="4706815" y="18053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75DC2CD-68D0-3849-86A3-ADB2456DEE11}"/>
              </a:ext>
            </a:extLst>
          </p:cNvPr>
          <p:cNvSpPr txBox="1"/>
          <p:nvPr/>
        </p:nvSpPr>
        <p:spPr>
          <a:xfrm rot="20573773">
            <a:off x="6151096" y="4208480"/>
            <a:ext cx="254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</a:rPr>
              <a:t>N79 Maastrichtersteenweg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8FA8C0-447B-2A47-95ED-CD787CEB0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8" y="1663294"/>
            <a:ext cx="8232775" cy="30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E8D524A-17F6-3648-B737-235F09E5A028}"/>
              </a:ext>
            </a:extLst>
          </p:cNvPr>
          <p:cNvSpPr txBox="1"/>
          <p:nvPr/>
        </p:nvSpPr>
        <p:spPr>
          <a:xfrm>
            <a:off x="10154093" y="44444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09365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16</a:t>
            </a:fld>
            <a:endParaRPr lang="nl-NL" dirty="0"/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D8AE4DB5-9D06-7043-9E3A-1919B4F4DB58}"/>
              </a:ext>
            </a:extLst>
          </p:cNvPr>
          <p:cNvSpPr/>
          <p:nvPr/>
        </p:nvSpPr>
        <p:spPr>
          <a:xfrm>
            <a:off x="4717163" y="2023075"/>
            <a:ext cx="1070418" cy="2970956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A27BBC8-1EEF-6648-9165-635128E89E2B}"/>
              </a:ext>
            </a:extLst>
          </p:cNvPr>
          <p:cNvSpPr txBox="1"/>
          <p:nvPr/>
        </p:nvSpPr>
        <p:spPr>
          <a:xfrm rot="20573773">
            <a:off x="6255152" y="4190033"/>
            <a:ext cx="237167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nl-BE" sz="1400">
                <a:solidFill>
                  <a:srgbClr val="FFFFFF"/>
                </a:solidFill>
                <a:latin typeface="Arial"/>
              </a:rPr>
              <a:t>N79 Maastrichtersteenweg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BBDA126-4CFC-BF42-9B0F-4707208D0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b="1977"/>
          <a:stretch/>
        </p:blipFill>
        <p:spPr bwMode="auto">
          <a:xfrm>
            <a:off x="754245" y="1828799"/>
            <a:ext cx="8281034" cy="377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Vrije vorm 16">
            <a:extLst>
              <a:ext uri="{FF2B5EF4-FFF2-40B4-BE49-F238E27FC236}">
                <a16:creationId xmlns:a16="http://schemas.microsoft.com/office/drawing/2014/main" id="{C6FAE648-1293-AB46-9E7F-5E8680559081}"/>
              </a:ext>
            </a:extLst>
          </p:cNvPr>
          <p:cNvSpPr/>
          <p:nvPr/>
        </p:nvSpPr>
        <p:spPr>
          <a:xfrm>
            <a:off x="5408552" y="3359294"/>
            <a:ext cx="3626727" cy="2243840"/>
          </a:xfrm>
          <a:custGeom>
            <a:avLst/>
            <a:gdLst>
              <a:gd name="connsiteX0" fmla="*/ 0 w 3905250"/>
              <a:gd name="connsiteY0" fmla="*/ 4763 h 2481263"/>
              <a:gd name="connsiteX1" fmla="*/ 3619500 w 3905250"/>
              <a:gd name="connsiteY1" fmla="*/ 2286000 h 2481263"/>
              <a:gd name="connsiteX2" fmla="*/ 3905250 w 3905250"/>
              <a:gd name="connsiteY2" fmla="*/ 2481263 h 2481263"/>
              <a:gd name="connsiteX3" fmla="*/ 3890963 w 3905250"/>
              <a:gd name="connsiteY3" fmla="*/ 1738313 h 2481263"/>
              <a:gd name="connsiteX4" fmla="*/ 114300 w 3905250"/>
              <a:gd name="connsiteY4" fmla="*/ 0 h 2481263"/>
              <a:gd name="connsiteX5" fmla="*/ 0 w 3905250"/>
              <a:gd name="connsiteY5" fmla="*/ 4763 h 2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250" h="2481263">
                <a:moveTo>
                  <a:pt x="0" y="4763"/>
                </a:moveTo>
                <a:lnTo>
                  <a:pt x="3619500" y="2286000"/>
                </a:lnTo>
                <a:lnTo>
                  <a:pt x="3905250" y="2481263"/>
                </a:lnTo>
                <a:lnTo>
                  <a:pt x="3890963" y="1738313"/>
                </a:lnTo>
                <a:lnTo>
                  <a:pt x="114300" y="0"/>
                </a:lnTo>
                <a:lnTo>
                  <a:pt x="0" y="4763"/>
                </a:lnTo>
                <a:close/>
              </a:path>
            </a:pathLst>
          </a:custGeom>
          <a:solidFill>
            <a:srgbClr val="1D1D1D"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ACB85E7-536D-5145-9A2E-4AA4D140CC4C}"/>
              </a:ext>
            </a:extLst>
          </p:cNvPr>
          <p:cNvSpPr txBox="1"/>
          <p:nvPr/>
        </p:nvSpPr>
        <p:spPr>
          <a:xfrm rot="20983161">
            <a:off x="840515" y="3662135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>
                <a:solidFill>
                  <a:schemeClr val="bg1"/>
                </a:solidFill>
              </a:rPr>
              <a:t>&lt; Hasselt / E313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5FC47C5-DB0C-324B-B085-8F16F10E4B22}"/>
              </a:ext>
            </a:extLst>
          </p:cNvPr>
          <p:cNvSpPr txBox="1"/>
          <p:nvPr/>
        </p:nvSpPr>
        <p:spPr>
          <a:xfrm rot="2327903">
            <a:off x="7299606" y="4972193"/>
            <a:ext cx="83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>
                <a:solidFill>
                  <a:schemeClr val="bg1"/>
                </a:solidFill>
              </a:rPr>
              <a:t>&lt; Bilzen</a:t>
            </a:r>
          </a:p>
        </p:txBody>
      </p:sp>
    </p:spTree>
    <p:extLst>
      <p:ext uri="{BB962C8B-B14F-4D97-AF65-F5344CB8AC3E}">
        <p14:creationId xmlns:p14="http://schemas.microsoft.com/office/powerpoint/2010/main" val="6759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4F758-9892-A344-AB54-B8F05A63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593463"/>
          </a:xfrm>
        </p:spPr>
        <p:txBody>
          <a:bodyPr/>
          <a:lstStyle/>
          <a:p>
            <a:r>
              <a:rPr lang="nl-BE"/>
              <a:t>Ontwerp: Zone 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75035B-B015-F140-9636-C52892D7E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17</a:t>
            </a:fld>
            <a:endParaRPr lang="nl-NL" dirty="0"/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1C6A609C-1C9D-0F41-AF85-3B2F9AFE5FA3}"/>
              </a:ext>
            </a:extLst>
          </p:cNvPr>
          <p:cNvSpPr txBox="1">
            <a:spLocks/>
          </p:cNvSpPr>
          <p:nvPr/>
        </p:nvSpPr>
        <p:spPr>
          <a:xfrm>
            <a:off x="3619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1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68F017-C4A2-714E-9318-5D853AC0C20D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E350D3-1459-B943-AC39-C05B9558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9494" y="1484313"/>
            <a:ext cx="8062573" cy="44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B8A0FD2E-1137-584C-A65B-2899AD0AF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71" y="846138"/>
            <a:ext cx="7417722" cy="5164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C9AF1A5-1682-B345-9A76-FDE5CC77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77801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B87F36C-82C2-6349-A3AF-5A40A28BC550}"/>
              </a:ext>
            </a:extLst>
          </p:cNvPr>
          <p:cNvSpPr/>
          <p:nvPr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>
              <a:latin typeface="Flanders Art Sans"/>
            </a:endParaRPr>
          </a:p>
        </p:txBody>
      </p:sp>
      <p:pic>
        <p:nvPicPr>
          <p:cNvPr id="9" name="Afbeelding 7" descr="Vlaanderen_is_wegenenverkeer_naakt_rgb.eps">
            <a:extLst>
              <a:ext uri="{FF2B5EF4-FFF2-40B4-BE49-F238E27FC236}">
                <a16:creationId xmlns:a16="http://schemas.microsoft.com/office/drawing/2014/main" id="{647EE42A-6C62-6847-B50D-1604630172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38" y="6113463"/>
            <a:ext cx="14065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9CB515C-F06B-674F-AE32-0F22C233F766}"/>
              </a:ext>
            </a:extLst>
          </p:cNvPr>
          <p:cNvSpPr/>
          <p:nvPr/>
        </p:nvSpPr>
        <p:spPr>
          <a:xfrm>
            <a:off x="511200" y="6412706"/>
            <a:ext cx="986400" cy="18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3" name="Vrije vorm 12">
            <a:extLst>
              <a:ext uri="{FF2B5EF4-FFF2-40B4-BE49-F238E27FC236}">
                <a16:creationId xmlns:a16="http://schemas.microsoft.com/office/drawing/2014/main" id="{95BE615E-85CB-0C4E-AA43-5D0448DB0E5B}"/>
              </a:ext>
            </a:extLst>
          </p:cNvPr>
          <p:cNvSpPr/>
          <p:nvPr/>
        </p:nvSpPr>
        <p:spPr>
          <a:xfrm>
            <a:off x="4706815" y="18053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DF419ABB-47A5-434A-AD56-620CD2614C02}"/>
              </a:ext>
            </a:extLst>
          </p:cNvPr>
          <p:cNvCxnSpPr/>
          <p:nvPr/>
        </p:nvCxnSpPr>
        <p:spPr>
          <a:xfrm>
            <a:off x="8291513" y="5938838"/>
            <a:ext cx="744597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hoek 34">
            <a:extLst>
              <a:ext uri="{FF2B5EF4-FFF2-40B4-BE49-F238E27FC236}">
                <a16:creationId xmlns:a16="http://schemas.microsoft.com/office/drawing/2014/main" id="{A2A7ED13-0B3A-5B4B-BBC5-7FC85351AC60}"/>
              </a:ext>
            </a:extLst>
          </p:cNvPr>
          <p:cNvSpPr/>
          <p:nvPr/>
        </p:nvSpPr>
        <p:spPr>
          <a:xfrm>
            <a:off x="663600" y="6565106"/>
            <a:ext cx="986400" cy="18969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Vrije vorm 35">
            <a:extLst>
              <a:ext uri="{FF2B5EF4-FFF2-40B4-BE49-F238E27FC236}">
                <a16:creationId xmlns:a16="http://schemas.microsoft.com/office/drawing/2014/main" id="{7F6E71BF-EC8D-F244-9798-041898506B49}"/>
              </a:ext>
            </a:extLst>
          </p:cNvPr>
          <p:cNvSpPr/>
          <p:nvPr/>
        </p:nvSpPr>
        <p:spPr>
          <a:xfrm>
            <a:off x="4859215" y="19577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DA1CAD2E-8819-304B-99F3-AE15DBBD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63" y="4267953"/>
            <a:ext cx="3424567" cy="243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1A45F37F-569F-8A49-9B2B-68705A305DC7}"/>
              </a:ext>
            </a:extLst>
          </p:cNvPr>
          <p:cNvCxnSpPr>
            <a:cxnSpLocks/>
          </p:cNvCxnSpPr>
          <p:nvPr/>
        </p:nvCxnSpPr>
        <p:spPr>
          <a:xfrm flipV="1">
            <a:off x="6858000" y="5931980"/>
            <a:ext cx="1451505" cy="685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426ECB34-5E43-6F4C-9472-CED47B5D4020}"/>
              </a:ext>
            </a:extLst>
          </p:cNvPr>
          <p:cNvCxnSpPr/>
          <p:nvPr/>
        </p:nvCxnSpPr>
        <p:spPr>
          <a:xfrm>
            <a:off x="8319233" y="5936742"/>
            <a:ext cx="744597" cy="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kstvak 47">
            <a:extLst>
              <a:ext uri="{FF2B5EF4-FFF2-40B4-BE49-F238E27FC236}">
                <a16:creationId xmlns:a16="http://schemas.microsoft.com/office/drawing/2014/main" id="{51720A0B-8A90-9149-A201-D1A02D512F2B}"/>
              </a:ext>
            </a:extLst>
          </p:cNvPr>
          <p:cNvSpPr txBox="1"/>
          <p:nvPr/>
        </p:nvSpPr>
        <p:spPr>
          <a:xfrm rot="20779308">
            <a:off x="859509" y="3560118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/>
              <a:t>&lt; Hasselt / E313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B4FBC53C-A2C4-914A-9C11-2EEA180A4112}"/>
              </a:ext>
            </a:extLst>
          </p:cNvPr>
          <p:cNvSpPr txBox="1"/>
          <p:nvPr/>
        </p:nvSpPr>
        <p:spPr>
          <a:xfrm rot="20825024">
            <a:off x="7328328" y="3807893"/>
            <a:ext cx="787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/>
              <a:t>Bilzen &gt;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77C504B3-3663-0247-B225-74CBC6569ABB}"/>
              </a:ext>
            </a:extLst>
          </p:cNvPr>
          <p:cNvCxnSpPr>
            <a:cxnSpLocks/>
          </p:cNvCxnSpPr>
          <p:nvPr/>
        </p:nvCxnSpPr>
        <p:spPr>
          <a:xfrm>
            <a:off x="5930256" y="5931980"/>
            <a:ext cx="927744" cy="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57B09E-B200-9642-AEF7-C1AE2992A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1592263"/>
            <a:ext cx="8310955" cy="3011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363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83E96-21E7-E14D-8871-051FF90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670584"/>
          </a:xfrm>
        </p:spPr>
        <p:txBody>
          <a:bodyPr/>
          <a:lstStyle/>
          <a:p>
            <a:r>
              <a:rPr lang="nl-BE"/>
              <a:t>Huisregels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DB98E1-686A-074B-81F5-4AD72F5D4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Zet je </a:t>
            </a:r>
            <a:r>
              <a:rPr lang="nl-BE" b="1" dirty="0"/>
              <a:t>microfoon uit</a:t>
            </a:r>
            <a:r>
              <a:rPr lang="nl-BE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Een </a:t>
            </a:r>
            <a:r>
              <a:rPr lang="nl-BE" b="1" dirty="0"/>
              <a:t>vraag stellen of reageren </a:t>
            </a:r>
            <a:r>
              <a:rPr lang="nl-BE" dirty="0"/>
              <a:t>op een andere vraag, doe je via de </a:t>
            </a:r>
            <a:r>
              <a:rPr lang="nl-BE" b="1" dirty="0"/>
              <a:t>chat-functie</a:t>
            </a:r>
            <a:r>
              <a:rPr lang="nl-BE" dirty="0"/>
              <a:t>. Tijdens de vragenronde zal de moderator de vragen overlopen en door de sprekers laten beantwoorden. Deelnemers mogen hun </a:t>
            </a:r>
            <a:r>
              <a:rPr lang="nl-BE" b="1" dirty="0"/>
              <a:t>vraag</a:t>
            </a:r>
            <a:r>
              <a:rPr lang="nl-BE" dirty="0"/>
              <a:t> </a:t>
            </a:r>
            <a:r>
              <a:rPr lang="nl-BE" b="1" dirty="0"/>
              <a:t>ook</a:t>
            </a:r>
            <a:r>
              <a:rPr lang="nl-BE" dirty="0"/>
              <a:t> steeds </a:t>
            </a:r>
            <a:r>
              <a:rPr lang="nl-BE" b="1" dirty="0"/>
              <a:t>mondeling</a:t>
            </a:r>
            <a:r>
              <a:rPr lang="nl-BE" dirty="0"/>
              <a:t> </a:t>
            </a:r>
            <a:r>
              <a:rPr lang="nl-BE" b="1" dirty="0"/>
              <a:t>verduidelijken</a:t>
            </a:r>
            <a:r>
              <a:rPr lang="nl-BE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Dit is een </a:t>
            </a:r>
            <a:r>
              <a:rPr lang="nl-BE" b="1" dirty="0"/>
              <a:t>algemene infosessie</a:t>
            </a:r>
            <a:r>
              <a:rPr lang="nl-BE" dirty="0"/>
              <a:t> is. Gelieve daarom bij voorkeur vragen te stellen in het algemeen belang. </a:t>
            </a:r>
            <a:r>
              <a:rPr lang="nl-BE" b="1" dirty="0"/>
              <a:t>Individuele vragen </a:t>
            </a:r>
            <a:r>
              <a:rPr lang="nl-BE" dirty="0"/>
              <a:t>zijn welkom op </a:t>
            </a:r>
            <a:r>
              <a:rPr lang="nl-BE" b="1" dirty="0"/>
              <a:t>bereikbaar.limburg@wegenenverkeer.be</a:t>
            </a:r>
            <a:r>
              <a:rPr lang="nl-BE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FCC01D-B5AB-4645-AD82-C0F0F9CB4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2379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20</a:t>
            </a:fld>
            <a:endParaRPr lang="nl-NL" dirty="0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071A0423-0A27-C143-BA7C-5C3652554832}"/>
              </a:ext>
            </a:extLst>
          </p:cNvPr>
          <p:cNvSpPr/>
          <p:nvPr/>
        </p:nvSpPr>
        <p:spPr>
          <a:xfrm>
            <a:off x="4786541" y="2026637"/>
            <a:ext cx="1069135" cy="2967394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2CC9D47-8C58-0042-8D5E-14D4F65DCCFE}"/>
              </a:ext>
            </a:extLst>
          </p:cNvPr>
          <p:cNvSpPr txBox="1"/>
          <p:nvPr/>
        </p:nvSpPr>
        <p:spPr>
          <a:xfrm rot="20573773">
            <a:off x="6326064" y="4189035"/>
            <a:ext cx="2368833" cy="216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sz="1400">
                <a:solidFill>
                  <a:schemeClr val="bg1"/>
                </a:solidFill>
              </a:rPr>
              <a:t>N79 Maastrichtersteenweg</a:t>
            </a:r>
          </a:p>
        </p:txBody>
      </p:sp>
      <p:sp>
        <p:nvSpPr>
          <p:cNvPr id="20" name="Vrije vorm 19">
            <a:extLst>
              <a:ext uri="{FF2B5EF4-FFF2-40B4-BE49-F238E27FC236}">
                <a16:creationId xmlns:a16="http://schemas.microsoft.com/office/drawing/2014/main" id="{0ED11DCE-6BE0-1A4F-A71E-673C33C97B24}"/>
              </a:ext>
            </a:extLst>
          </p:cNvPr>
          <p:cNvSpPr/>
          <p:nvPr/>
        </p:nvSpPr>
        <p:spPr>
          <a:xfrm>
            <a:off x="4706815" y="18053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CC4EFD7-7D02-9945-A3A7-074BC0F17286}"/>
              </a:ext>
            </a:extLst>
          </p:cNvPr>
          <p:cNvSpPr txBox="1"/>
          <p:nvPr/>
        </p:nvSpPr>
        <p:spPr>
          <a:xfrm rot="20573773">
            <a:off x="6151096" y="4208480"/>
            <a:ext cx="254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nl-BE" sz="1400">
                <a:solidFill>
                  <a:srgbClr val="FFFFFF"/>
                </a:solidFill>
                <a:latin typeface="Arial"/>
              </a:rPr>
              <a:t>N79 Maastrichtersteenweg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2DA256D-2407-F940-B428-C65D7C728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/>
          <a:stretch/>
        </p:blipFill>
        <p:spPr bwMode="auto">
          <a:xfrm>
            <a:off x="774700" y="1534046"/>
            <a:ext cx="8238538" cy="405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Vrije vorm 22">
            <a:extLst>
              <a:ext uri="{FF2B5EF4-FFF2-40B4-BE49-F238E27FC236}">
                <a16:creationId xmlns:a16="http://schemas.microsoft.com/office/drawing/2014/main" id="{F8048D34-78B3-C448-B86E-39F3DAE10254}"/>
              </a:ext>
            </a:extLst>
          </p:cNvPr>
          <p:cNvSpPr/>
          <p:nvPr/>
        </p:nvSpPr>
        <p:spPr>
          <a:xfrm>
            <a:off x="5191125" y="3990975"/>
            <a:ext cx="2614613" cy="1609725"/>
          </a:xfrm>
          <a:custGeom>
            <a:avLst/>
            <a:gdLst>
              <a:gd name="connsiteX0" fmla="*/ 0 w 2614613"/>
              <a:gd name="connsiteY0" fmla="*/ 0 h 1609725"/>
              <a:gd name="connsiteX1" fmla="*/ 1609725 w 2614613"/>
              <a:gd name="connsiteY1" fmla="*/ 1600200 h 1609725"/>
              <a:gd name="connsiteX2" fmla="*/ 2614613 w 2614613"/>
              <a:gd name="connsiteY2" fmla="*/ 1609725 h 1609725"/>
              <a:gd name="connsiteX3" fmla="*/ 0 w 2614613"/>
              <a:gd name="connsiteY3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613" h="1609725">
                <a:moveTo>
                  <a:pt x="0" y="0"/>
                </a:moveTo>
                <a:lnTo>
                  <a:pt x="1609725" y="1600200"/>
                </a:lnTo>
                <a:lnTo>
                  <a:pt x="2614613" y="1609725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5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Vrije vorm 23">
            <a:extLst>
              <a:ext uri="{FF2B5EF4-FFF2-40B4-BE49-F238E27FC236}">
                <a16:creationId xmlns:a16="http://schemas.microsoft.com/office/drawing/2014/main" id="{2868DBB8-F813-7840-A297-1ACCAD99FFDC}"/>
              </a:ext>
            </a:extLst>
          </p:cNvPr>
          <p:cNvSpPr/>
          <p:nvPr/>
        </p:nvSpPr>
        <p:spPr>
          <a:xfrm>
            <a:off x="5238750" y="3967163"/>
            <a:ext cx="3781425" cy="1633537"/>
          </a:xfrm>
          <a:custGeom>
            <a:avLst/>
            <a:gdLst>
              <a:gd name="connsiteX0" fmla="*/ 0 w 3781425"/>
              <a:gd name="connsiteY0" fmla="*/ 33337 h 1633537"/>
              <a:gd name="connsiteX1" fmla="*/ 2605088 w 3781425"/>
              <a:gd name="connsiteY1" fmla="*/ 1633537 h 1633537"/>
              <a:gd name="connsiteX2" fmla="*/ 3781425 w 3781425"/>
              <a:gd name="connsiteY2" fmla="*/ 1619250 h 1633537"/>
              <a:gd name="connsiteX3" fmla="*/ 3776663 w 3781425"/>
              <a:gd name="connsiteY3" fmla="*/ 1271587 h 1633537"/>
              <a:gd name="connsiteX4" fmla="*/ 52388 w 3781425"/>
              <a:gd name="connsiteY4" fmla="*/ 0 h 1633537"/>
              <a:gd name="connsiteX5" fmla="*/ 0 w 3781425"/>
              <a:gd name="connsiteY5" fmla="*/ 33337 h 163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1425" h="1633537">
                <a:moveTo>
                  <a:pt x="0" y="33337"/>
                </a:moveTo>
                <a:lnTo>
                  <a:pt x="2605088" y="1633537"/>
                </a:lnTo>
                <a:lnTo>
                  <a:pt x="3781425" y="1619250"/>
                </a:lnTo>
                <a:cubicBezTo>
                  <a:pt x="3779838" y="1503362"/>
                  <a:pt x="3778250" y="1387475"/>
                  <a:pt x="3776663" y="1271587"/>
                </a:cubicBezTo>
                <a:lnTo>
                  <a:pt x="52388" y="0"/>
                </a:lnTo>
                <a:lnTo>
                  <a:pt x="0" y="33337"/>
                </a:lnTo>
                <a:close/>
              </a:path>
            </a:pathLst>
          </a:custGeom>
          <a:solidFill>
            <a:srgbClr val="1D1D1D">
              <a:alpha val="5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2DC143F-144D-CE43-80AA-F1831160DCCF}"/>
              </a:ext>
            </a:extLst>
          </p:cNvPr>
          <p:cNvSpPr txBox="1"/>
          <p:nvPr/>
        </p:nvSpPr>
        <p:spPr>
          <a:xfrm rot="20720113">
            <a:off x="752856" y="4532556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>
                <a:solidFill>
                  <a:schemeClr val="bg1"/>
                </a:solidFill>
              </a:rPr>
              <a:t>&lt; Hasselt / E313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1C31FC73-206C-D247-8D3A-6ABDB7E2B79B}"/>
              </a:ext>
            </a:extLst>
          </p:cNvPr>
          <p:cNvSpPr txBox="1"/>
          <p:nvPr/>
        </p:nvSpPr>
        <p:spPr>
          <a:xfrm rot="2768375">
            <a:off x="6242492" y="5170131"/>
            <a:ext cx="83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>
                <a:solidFill>
                  <a:schemeClr val="bg1"/>
                </a:solidFill>
              </a:rPr>
              <a:t>&lt; Bilzen</a:t>
            </a:r>
          </a:p>
        </p:txBody>
      </p:sp>
    </p:spTree>
    <p:extLst>
      <p:ext uri="{BB962C8B-B14F-4D97-AF65-F5344CB8AC3E}">
        <p14:creationId xmlns:p14="http://schemas.microsoft.com/office/powerpoint/2010/main" val="243710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4F758-9892-A344-AB54-B8F05A63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593463"/>
          </a:xfrm>
        </p:spPr>
        <p:txBody>
          <a:bodyPr/>
          <a:lstStyle/>
          <a:p>
            <a:r>
              <a:rPr lang="nl-BE"/>
              <a:t>Ontwerp: Zone 3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75035B-B015-F140-9636-C52892D7E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21</a:t>
            </a:fld>
            <a:endParaRPr lang="nl-NL" dirty="0"/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1C6A609C-1C9D-0F41-AF85-3B2F9AFE5FA3}"/>
              </a:ext>
            </a:extLst>
          </p:cNvPr>
          <p:cNvSpPr txBox="1">
            <a:spLocks/>
          </p:cNvSpPr>
          <p:nvPr/>
        </p:nvSpPr>
        <p:spPr>
          <a:xfrm>
            <a:off x="3619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1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68F017-C4A2-714E-9318-5D853AC0C20D}" type="slidenum">
              <a:rPr lang="nl-NL" smtClean="0"/>
              <a:pPr/>
              <a:t>21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7E2D75-E9B9-A640-900A-26BD39531C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0475" y="1484313"/>
            <a:ext cx="8116052" cy="44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11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3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22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FAE20C-530A-3140-B148-D84A2ECDE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06" y="1417638"/>
            <a:ext cx="7600388" cy="4342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D339DA0-A140-6340-B36D-84514365D561}"/>
              </a:ext>
            </a:extLst>
          </p:cNvPr>
          <p:cNvSpPr txBox="1"/>
          <p:nvPr/>
        </p:nvSpPr>
        <p:spPr>
          <a:xfrm rot="21340262">
            <a:off x="1699022" y="3362483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/>
              <a:t>&lt; Hasselt / E313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E5F152C-D7FD-E047-91CC-04FEF730E621}"/>
              </a:ext>
            </a:extLst>
          </p:cNvPr>
          <p:cNvSpPr txBox="1"/>
          <p:nvPr/>
        </p:nvSpPr>
        <p:spPr>
          <a:xfrm>
            <a:off x="7556049" y="4489046"/>
            <a:ext cx="787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 dirty="0"/>
              <a:t>Bilzen &gt;</a:t>
            </a:r>
          </a:p>
        </p:txBody>
      </p:sp>
    </p:spTree>
    <p:extLst>
      <p:ext uri="{BB962C8B-B14F-4D97-AF65-F5344CB8AC3E}">
        <p14:creationId xmlns:p14="http://schemas.microsoft.com/office/powerpoint/2010/main" val="284647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418612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3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7D14CA-0BDF-C146-B7D0-8477179C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1592263"/>
            <a:ext cx="8341426" cy="3084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3269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B6657-41EE-C147-85DE-839A934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Ontwerp: Zone 3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37AC92-DC77-9C42-B4CA-B09AE2215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68F017-C4A2-714E-9318-5D853AC0C20D}" type="slidenum">
              <a:rPr lang="nl-NL" smtClean="0"/>
              <a:pPr>
                <a:spcAft>
                  <a:spcPts val="600"/>
                </a:spcAft>
              </a:pPr>
              <a:t>24</a:t>
            </a:fld>
            <a:endParaRPr lang="nl-NL" dirty="0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D5A86C1C-1A83-0148-9ED3-224819D75938}"/>
              </a:ext>
            </a:extLst>
          </p:cNvPr>
          <p:cNvSpPr/>
          <p:nvPr/>
        </p:nvSpPr>
        <p:spPr>
          <a:xfrm>
            <a:off x="4706815" y="1805354"/>
            <a:ext cx="1148862" cy="3188677"/>
          </a:xfrm>
          <a:custGeom>
            <a:avLst/>
            <a:gdLst>
              <a:gd name="connsiteX0" fmla="*/ 439616 w 1148862"/>
              <a:gd name="connsiteY0" fmla="*/ 0 h 3188677"/>
              <a:gd name="connsiteX1" fmla="*/ 574431 w 1148862"/>
              <a:gd name="connsiteY1" fmla="*/ 193431 h 3188677"/>
              <a:gd name="connsiteX2" fmla="*/ 621323 w 1148862"/>
              <a:gd name="connsiteY2" fmla="*/ 392723 h 3188677"/>
              <a:gd name="connsiteX3" fmla="*/ 586154 w 1148862"/>
              <a:gd name="connsiteY3" fmla="*/ 592015 h 3188677"/>
              <a:gd name="connsiteX4" fmla="*/ 498231 w 1148862"/>
              <a:gd name="connsiteY4" fmla="*/ 773723 h 3188677"/>
              <a:gd name="connsiteX5" fmla="*/ 287216 w 1148862"/>
              <a:gd name="connsiteY5" fmla="*/ 1119554 h 3188677"/>
              <a:gd name="connsiteX6" fmla="*/ 111370 w 1148862"/>
              <a:gd name="connsiteY6" fmla="*/ 1342292 h 3188677"/>
              <a:gd name="connsiteX7" fmla="*/ 0 w 1148862"/>
              <a:gd name="connsiteY7" fmla="*/ 1565031 h 3188677"/>
              <a:gd name="connsiteX8" fmla="*/ 5862 w 1148862"/>
              <a:gd name="connsiteY8" fmla="*/ 1840523 h 3188677"/>
              <a:gd name="connsiteX9" fmla="*/ 140677 w 1148862"/>
              <a:gd name="connsiteY9" fmla="*/ 2074984 h 3188677"/>
              <a:gd name="connsiteX10" fmla="*/ 252047 w 1148862"/>
              <a:gd name="connsiteY10" fmla="*/ 2233246 h 3188677"/>
              <a:gd name="connsiteX11" fmla="*/ 562708 w 1148862"/>
              <a:gd name="connsiteY11" fmla="*/ 2543908 h 3188677"/>
              <a:gd name="connsiteX12" fmla="*/ 1143000 w 1148862"/>
              <a:gd name="connsiteY12" fmla="*/ 3188677 h 3188677"/>
              <a:gd name="connsiteX13" fmla="*/ 1148862 w 1148862"/>
              <a:gd name="connsiteY13" fmla="*/ 3188677 h 31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8862" h="3188677">
                <a:moveTo>
                  <a:pt x="439616" y="0"/>
                </a:moveTo>
                <a:lnTo>
                  <a:pt x="574431" y="193431"/>
                </a:lnTo>
                <a:lnTo>
                  <a:pt x="621323" y="392723"/>
                </a:lnTo>
                <a:lnTo>
                  <a:pt x="586154" y="592015"/>
                </a:lnTo>
                <a:lnTo>
                  <a:pt x="498231" y="773723"/>
                </a:lnTo>
                <a:lnTo>
                  <a:pt x="287216" y="1119554"/>
                </a:lnTo>
                <a:lnTo>
                  <a:pt x="111370" y="1342292"/>
                </a:lnTo>
                <a:lnTo>
                  <a:pt x="0" y="1565031"/>
                </a:lnTo>
                <a:lnTo>
                  <a:pt x="5862" y="1840523"/>
                </a:lnTo>
                <a:lnTo>
                  <a:pt x="140677" y="2074984"/>
                </a:lnTo>
                <a:lnTo>
                  <a:pt x="252047" y="2233246"/>
                </a:lnTo>
                <a:lnTo>
                  <a:pt x="562708" y="2543908"/>
                </a:lnTo>
                <a:lnTo>
                  <a:pt x="1143000" y="3188677"/>
                </a:lnTo>
                <a:lnTo>
                  <a:pt x="1148862" y="3188677"/>
                </a:lnTo>
              </a:path>
            </a:pathLst>
          </a:cu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3D35601-0CB7-0844-A20E-B48EA71E3028}"/>
              </a:ext>
            </a:extLst>
          </p:cNvPr>
          <p:cNvSpPr txBox="1"/>
          <p:nvPr/>
        </p:nvSpPr>
        <p:spPr>
          <a:xfrm rot="20573773">
            <a:off x="6151096" y="4208480"/>
            <a:ext cx="25454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nl-BE" sz="1400">
                <a:solidFill>
                  <a:srgbClr val="FFFFFF"/>
                </a:solidFill>
                <a:latin typeface="Arial"/>
              </a:rPr>
              <a:t>N79 Maastrichtersteenweg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F2F1D61-3690-DC49-8119-6B482E753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/>
          <a:stretch/>
        </p:blipFill>
        <p:spPr bwMode="auto">
          <a:xfrm>
            <a:off x="755649" y="1390861"/>
            <a:ext cx="8226425" cy="43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Vrije vorm 17">
            <a:extLst>
              <a:ext uri="{FF2B5EF4-FFF2-40B4-BE49-F238E27FC236}">
                <a16:creationId xmlns:a16="http://schemas.microsoft.com/office/drawing/2014/main" id="{2CFCF4C9-6CA2-4844-8E8C-079963B886E5}"/>
              </a:ext>
            </a:extLst>
          </p:cNvPr>
          <p:cNvSpPr/>
          <p:nvPr/>
        </p:nvSpPr>
        <p:spPr>
          <a:xfrm>
            <a:off x="4100513" y="3724275"/>
            <a:ext cx="4786312" cy="2047875"/>
          </a:xfrm>
          <a:custGeom>
            <a:avLst/>
            <a:gdLst>
              <a:gd name="connsiteX0" fmla="*/ 138112 w 4786312"/>
              <a:gd name="connsiteY0" fmla="*/ 0 h 2047875"/>
              <a:gd name="connsiteX1" fmla="*/ 4786312 w 4786312"/>
              <a:gd name="connsiteY1" fmla="*/ 2047875 h 2047875"/>
              <a:gd name="connsiteX2" fmla="*/ 4162425 w 4786312"/>
              <a:gd name="connsiteY2" fmla="*/ 2047875 h 2047875"/>
              <a:gd name="connsiteX3" fmla="*/ 71437 w 4786312"/>
              <a:gd name="connsiteY3" fmla="*/ 80963 h 2047875"/>
              <a:gd name="connsiteX4" fmla="*/ 0 w 4786312"/>
              <a:gd name="connsiteY4" fmla="*/ 23813 h 2047875"/>
              <a:gd name="connsiteX5" fmla="*/ 138112 w 4786312"/>
              <a:gd name="connsiteY5" fmla="*/ 0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6312" h="2047875">
                <a:moveTo>
                  <a:pt x="138112" y="0"/>
                </a:moveTo>
                <a:lnTo>
                  <a:pt x="4786312" y="2047875"/>
                </a:lnTo>
                <a:lnTo>
                  <a:pt x="4162425" y="2047875"/>
                </a:lnTo>
                <a:lnTo>
                  <a:pt x="71437" y="80963"/>
                </a:lnTo>
                <a:lnTo>
                  <a:pt x="0" y="23813"/>
                </a:lnTo>
                <a:lnTo>
                  <a:pt x="138112" y="0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02531EB9-71AF-F045-BFA0-57F0AF6B1E1E}"/>
              </a:ext>
            </a:extLst>
          </p:cNvPr>
          <p:cNvSpPr/>
          <p:nvPr/>
        </p:nvSpPr>
        <p:spPr>
          <a:xfrm>
            <a:off x="4124325" y="3700463"/>
            <a:ext cx="4857750" cy="2071687"/>
          </a:xfrm>
          <a:custGeom>
            <a:avLst/>
            <a:gdLst>
              <a:gd name="connsiteX0" fmla="*/ 0 w 4857750"/>
              <a:gd name="connsiteY0" fmla="*/ 0 h 2071687"/>
              <a:gd name="connsiteX1" fmla="*/ 4781550 w 4857750"/>
              <a:gd name="connsiteY1" fmla="*/ 2071687 h 2071687"/>
              <a:gd name="connsiteX2" fmla="*/ 4852988 w 4857750"/>
              <a:gd name="connsiteY2" fmla="*/ 2071687 h 2071687"/>
              <a:gd name="connsiteX3" fmla="*/ 4857750 w 4857750"/>
              <a:gd name="connsiteY3" fmla="*/ 1347787 h 2071687"/>
              <a:gd name="connsiteX4" fmla="*/ 176213 w 4857750"/>
              <a:gd name="connsiteY4" fmla="*/ 14287 h 2071687"/>
              <a:gd name="connsiteX5" fmla="*/ 33338 w 4857750"/>
              <a:gd name="connsiteY5" fmla="*/ 47625 h 207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7750" h="2071687">
                <a:moveTo>
                  <a:pt x="0" y="0"/>
                </a:moveTo>
                <a:lnTo>
                  <a:pt x="4781550" y="2071687"/>
                </a:lnTo>
                <a:lnTo>
                  <a:pt x="4852988" y="2071687"/>
                </a:lnTo>
                <a:cubicBezTo>
                  <a:pt x="4854575" y="1830387"/>
                  <a:pt x="4856163" y="1589087"/>
                  <a:pt x="4857750" y="1347787"/>
                </a:cubicBezTo>
                <a:lnTo>
                  <a:pt x="176213" y="14287"/>
                </a:lnTo>
                <a:lnTo>
                  <a:pt x="33338" y="47625"/>
                </a:lnTo>
              </a:path>
            </a:pathLst>
          </a:custGeom>
          <a:solidFill>
            <a:srgbClr val="1D1D1D">
              <a:alpha val="7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29FD74E-1DAD-B14D-BE15-1F2929F20D73}"/>
              </a:ext>
            </a:extLst>
          </p:cNvPr>
          <p:cNvSpPr txBox="1"/>
          <p:nvPr/>
        </p:nvSpPr>
        <p:spPr>
          <a:xfrm rot="20720113">
            <a:off x="766121" y="3797857"/>
            <a:ext cx="17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>
                <a:solidFill>
                  <a:schemeClr val="bg1"/>
                </a:solidFill>
              </a:rPr>
              <a:t>&lt; Hasselt / E313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68348FE-2F07-9445-B4A4-290423CC4938}"/>
              </a:ext>
            </a:extLst>
          </p:cNvPr>
          <p:cNvSpPr txBox="1"/>
          <p:nvPr/>
        </p:nvSpPr>
        <p:spPr>
          <a:xfrm rot="1524629">
            <a:off x="6816425" y="5020904"/>
            <a:ext cx="83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i="1">
                <a:solidFill>
                  <a:schemeClr val="bg1"/>
                </a:solidFill>
              </a:rPr>
              <a:t>&lt; Bilzen</a:t>
            </a:r>
          </a:p>
        </p:txBody>
      </p:sp>
    </p:spTree>
    <p:extLst>
      <p:ext uri="{BB962C8B-B14F-4D97-AF65-F5344CB8AC3E}">
        <p14:creationId xmlns:p14="http://schemas.microsoft.com/office/powerpoint/2010/main" val="318873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2518F-5823-8E46-AC5C-799E3C56C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Timing &amp; </a:t>
            </a:r>
            <a:br>
              <a:rPr lang="nl-BE"/>
            </a:br>
            <a:r>
              <a:rPr lang="nl-BE"/>
              <a:t>uitvoering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836406-F468-2A4D-8864-E76775F0D0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Frederik BRONCKAERTS</a:t>
            </a:r>
          </a:p>
          <a:p>
            <a:r>
              <a:rPr lang="nl-BE"/>
              <a:t>Bereikbaarheidsadviseur Wegen en Verkeer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A2C660-A4AA-964B-982A-83B1FDA77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7D1C-9006-F64B-9C40-D6AC9AA83753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8498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80856-C46C-7B4E-AEA5-2157E649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Timing &amp; uitvoering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1442C95A-210A-4D43-9BE1-1934409E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95335"/>
            <a:ext cx="8039100" cy="4208563"/>
          </a:xfrm>
        </p:spPr>
        <p:txBody>
          <a:bodyPr/>
          <a:lstStyle/>
          <a:p>
            <a:r>
              <a:rPr lang="nl-BE" sz="2200" b="1" dirty="0"/>
              <a:t>Aanbesteding</a:t>
            </a:r>
            <a:r>
              <a:rPr lang="nl-BE" sz="2200" dirty="0"/>
              <a:t>:</a:t>
            </a:r>
          </a:p>
          <a:p>
            <a:pPr lvl="1"/>
            <a:r>
              <a:rPr lang="nl-BE" sz="2000" dirty="0"/>
              <a:t>Eind vorig jaar afgerond</a:t>
            </a:r>
          </a:p>
          <a:p>
            <a:pPr lvl="1"/>
            <a:r>
              <a:rPr lang="nl-BE" sz="2000" dirty="0"/>
              <a:t>Opdracht gegund aan aannemer Roebben</a:t>
            </a:r>
          </a:p>
          <a:p>
            <a:endParaRPr lang="nl-BE" sz="2200" dirty="0"/>
          </a:p>
          <a:p>
            <a:endParaRPr lang="nl-BE" sz="2200" dirty="0"/>
          </a:p>
          <a:p>
            <a:r>
              <a:rPr lang="nl-BE" sz="2200" dirty="0"/>
              <a:t>Aanvraag </a:t>
            </a:r>
            <a:r>
              <a:rPr lang="nl-BE" sz="2200" b="1" dirty="0"/>
              <a:t>omgevingsvergunning</a:t>
            </a:r>
            <a:r>
              <a:rPr lang="nl-BE" sz="2200" dirty="0"/>
              <a:t> (vandaag):</a:t>
            </a:r>
          </a:p>
          <a:p>
            <a:pPr lvl="1"/>
            <a:r>
              <a:rPr lang="nl-BE" sz="2000" dirty="0"/>
              <a:t>Openbaar onderzoek gedurende 30 dagen, sinds 16 december 2020</a:t>
            </a:r>
          </a:p>
          <a:p>
            <a:pPr lvl="1"/>
            <a:r>
              <a:rPr lang="nl-BE" sz="2000" dirty="0"/>
              <a:t>Plannen publiek raadpleegbaar via Omgevingsloket Ruimte Vlaanderen</a:t>
            </a:r>
          </a:p>
          <a:p>
            <a:pPr marL="457200" lvl="1" indent="0">
              <a:buNone/>
            </a:pPr>
            <a:endParaRPr lang="nl-BE" sz="2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52109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80856-C46C-7B4E-AEA5-2157E649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Timing &amp; uitvoering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1442C95A-210A-4D43-9BE1-1934409E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92263"/>
            <a:ext cx="8039100" cy="4211636"/>
          </a:xfrm>
        </p:spPr>
        <p:txBody>
          <a:bodyPr/>
          <a:lstStyle/>
          <a:p>
            <a:r>
              <a:rPr lang="nl-BE" sz="2200" b="1" dirty="0"/>
              <a:t>Uitvoering</a:t>
            </a:r>
            <a:r>
              <a:rPr lang="nl-BE" sz="2200" dirty="0"/>
              <a:t>: in de loop van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000" dirty="0"/>
              <a:t>Na aflevering omgevingsvergunning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000" dirty="0"/>
              <a:t>Na verplaatsing nutsleidingen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sz="2000" dirty="0"/>
              <a:t>Aanleg fietssnelweg (+/- half jaar)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BE" sz="2000" dirty="0"/>
          </a:p>
          <a:p>
            <a:pPr lvl="0"/>
            <a:r>
              <a:rPr lang="nl-BE" sz="2200" b="1" dirty="0">
                <a:solidFill>
                  <a:prstClr val="black"/>
                </a:solidFill>
              </a:rPr>
              <a:t>Minder hinder</a:t>
            </a:r>
            <a:r>
              <a:rPr lang="nl-BE" sz="2200" dirty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nl-BE" sz="2000" dirty="0"/>
              <a:t>Verkeer blijft steeds in beide richtingen mogelijk</a:t>
            </a:r>
          </a:p>
          <a:p>
            <a:pPr lvl="1"/>
            <a:r>
              <a:rPr lang="nl-BE" sz="2000" dirty="0"/>
              <a:t>Plaatselijk (bij aanleg FOP) beurtelings verkeer met verkeerslichten</a:t>
            </a:r>
          </a:p>
          <a:p>
            <a:pPr lvl="1"/>
            <a:r>
              <a:rPr lang="nl-BE" sz="2000" dirty="0"/>
              <a:t>Extra aandacht bereikbaarheid bedrijven (vb. gefaseerde uitvoering, ontsluiting zijstraten, …) </a:t>
            </a:r>
          </a:p>
          <a:p>
            <a:pPr lvl="1"/>
            <a:endParaRPr lang="nl-BE" dirty="0"/>
          </a:p>
          <a:p>
            <a:pPr lvl="1"/>
            <a:endParaRPr lang="nl-BE" sz="2000" dirty="0">
              <a:solidFill>
                <a:prstClr val="black"/>
              </a:solidFill>
            </a:endParaRPr>
          </a:p>
          <a:p>
            <a:pPr lvl="1"/>
            <a:endParaRPr lang="nl-BE" sz="2000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l-BE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081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2518F-5823-8E46-AC5C-799E3C56C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Communicatie &amp;</a:t>
            </a:r>
            <a:br>
              <a:rPr lang="nl-BE"/>
            </a:br>
            <a:r>
              <a:rPr lang="nl-BE"/>
              <a:t>Contact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836406-F468-2A4D-8864-E76775F0D0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Frederik BRONCKAERTS</a:t>
            </a:r>
          </a:p>
          <a:p>
            <a:r>
              <a:rPr lang="nl-BE"/>
              <a:t>Bereikbaarheidsadviseur Wegen en Verkeer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A2C660-A4AA-964B-982A-83B1FDA77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7D1C-9006-F64B-9C40-D6AC9AA83753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5627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7A47D-98C2-4546-8FE7-F0784359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Communicatie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535436-823B-BC41-8DB4-73D109040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99" y="1268413"/>
            <a:ext cx="8583309" cy="4535486"/>
          </a:xfrm>
        </p:spPr>
        <p:txBody>
          <a:bodyPr/>
          <a:lstStyle/>
          <a:p>
            <a:pPr marL="0" indent="0">
              <a:buNone/>
            </a:pPr>
            <a:r>
              <a:rPr lang="nl-BE" b="1"/>
              <a:t>Kanalen</a:t>
            </a:r>
          </a:p>
          <a:p>
            <a:pPr indent="-250825"/>
            <a:r>
              <a:rPr lang="nl-BE"/>
              <a:t>Website </a:t>
            </a:r>
            <a:r>
              <a:rPr lang="nl-BE">
                <a:hlinkClick r:id="rId3"/>
              </a:rPr>
              <a:t>www.wegenenverkeer.be/bilzen</a:t>
            </a:r>
            <a:endParaRPr lang="nl-BE"/>
          </a:p>
          <a:p>
            <a:pPr indent="-250825"/>
            <a:r>
              <a:rPr lang="nl-BE"/>
              <a:t>Digitale nieuwsbrief</a:t>
            </a:r>
          </a:p>
          <a:p>
            <a:pPr indent="-250825"/>
            <a:r>
              <a:rPr lang="nl-BE"/>
              <a:t>Bewonersbrieven, e-mail, telefoon, plaatsbezoek</a:t>
            </a:r>
          </a:p>
          <a:p>
            <a:pPr indent="-250825"/>
            <a:r>
              <a:rPr lang="nl-BE"/>
              <a:t>Infosessie</a:t>
            </a:r>
          </a:p>
          <a:p>
            <a:pPr lvl="1">
              <a:buFont typeface="Wingdings" pitchFamily="2" charset="2"/>
              <a:buChar char="Ø"/>
            </a:pPr>
            <a:endParaRPr lang="nl-BE"/>
          </a:p>
          <a:p>
            <a:pPr marL="0" indent="0">
              <a:buNone/>
            </a:pPr>
            <a:r>
              <a:rPr lang="nl-BE" b="1"/>
              <a:t>Op belangrijke mijlpalen, o.a.: </a:t>
            </a:r>
          </a:p>
          <a:p>
            <a:pPr indent="-250825"/>
            <a:r>
              <a:rPr lang="nl-BE"/>
              <a:t>Openbaar onderzoek aanvraag omgevingsverguning (dec. ‘20 – jan. ‘21)</a:t>
            </a:r>
          </a:p>
          <a:p>
            <a:pPr indent="-250825"/>
            <a:r>
              <a:rPr lang="nl-BE"/>
              <a:t>Start werken met focus op minder hinder, fasering en bereikbaarheid (2021)</a:t>
            </a:r>
          </a:p>
          <a:p>
            <a:pPr indent="-250825"/>
            <a:endParaRPr lang="nl-BE">
              <a:highlight>
                <a:srgbClr val="FFFF00"/>
              </a:highlight>
            </a:endParaRPr>
          </a:p>
          <a:p>
            <a:pPr marL="0" lvl="0" indent="0">
              <a:buNone/>
            </a:pPr>
            <a:r>
              <a:rPr lang="nl-BE" b="1"/>
              <a:t>Vanaf start werken: </a:t>
            </a:r>
            <a:r>
              <a:rPr lang="nl-BE" b="1">
                <a:ea typeface="Arial" charset="0"/>
                <a:cs typeface="Calibri" panose="020F0502020204030204" pitchFamily="34" charset="0"/>
              </a:rPr>
              <a:t>Bereikbaarheidsadviseur</a:t>
            </a:r>
          </a:p>
          <a:p>
            <a:pPr indent="-250825"/>
            <a:r>
              <a:rPr lang="nl-BE">
                <a:ea typeface="Arial" charset="0"/>
                <a:cs typeface="Calibri" panose="020F0502020204030204" pitchFamily="34" charset="0"/>
                <a:hlinkClick r:id="rId4"/>
              </a:rPr>
              <a:t>bereikbaar.limburg@wegenenverkeer.be</a:t>
            </a:r>
            <a:endParaRPr lang="nl-BE">
              <a:ea typeface="Arial" charset="0"/>
              <a:cs typeface="Calibri" panose="020F0502020204030204" pitchFamily="34" charset="0"/>
            </a:endParaRPr>
          </a:p>
          <a:p>
            <a:pPr indent="-250825"/>
            <a:r>
              <a:rPr lang="nl-BE">
                <a:ea typeface="Arial" charset="0"/>
                <a:cs typeface="Calibri" panose="020F0502020204030204" pitchFamily="34" charset="0"/>
              </a:rPr>
              <a:t>011 433 855</a:t>
            </a:r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BFF50D-386F-DB4F-BD3B-7F3AD8C18B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82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7A9CA-927D-3A4C-A10C-66B5B9B5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D05E5C-3B69-FF42-B3AF-953584B46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614791"/>
            <a:ext cx="8039100" cy="38765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sz="2400">
                <a:latin typeface="Calibri" panose="020F0502020204030204" pitchFamily="34" charset="0"/>
                <a:cs typeface="Calibri" panose="020F0502020204030204" pitchFamily="34" charset="0"/>
              </a:rPr>
              <a:t>Project: Context, doelstellingen en toekomstbeeld</a:t>
            </a:r>
          </a:p>
          <a:p>
            <a:pPr>
              <a:buFont typeface="Arial" panose="020B0604020202020204" pitchFamily="34" charset="0"/>
              <a:buChar char="•"/>
            </a:pPr>
            <a:endParaRPr lang="nl-B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2400">
                <a:latin typeface="Calibri" panose="020F0502020204030204" pitchFamily="34" charset="0"/>
                <a:cs typeface="Calibri" panose="020F0502020204030204" pitchFamily="34" charset="0"/>
              </a:rPr>
              <a:t>Timing &amp; uitvoering</a:t>
            </a:r>
          </a:p>
          <a:p>
            <a:pPr marL="0" indent="0">
              <a:buNone/>
            </a:pPr>
            <a:endParaRPr lang="nl-B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2400">
                <a:latin typeface="Calibri" panose="020F0502020204030204" pitchFamily="34" charset="0"/>
                <a:cs typeface="Calibri" panose="020F0502020204030204" pitchFamily="34" charset="0"/>
              </a:rPr>
              <a:t>Communicatie &amp; contact</a:t>
            </a:r>
          </a:p>
          <a:p>
            <a:pPr>
              <a:buFont typeface="Arial" panose="020B0604020202020204" pitchFamily="34" charset="0"/>
              <a:buChar char="•"/>
            </a:pPr>
            <a:endParaRPr lang="nl-B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2400">
                <a:latin typeface="Calibri" panose="020F0502020204030204" pitchFamily="34" charset="0"/>
                <a:cs typeface="Calibri" panose="020F0502020204030204" pitchFamily="34" charset="0"/>
              </a:rPr>
              <a:t>Vragenronde</a:t>
            </a:r>
          </a:p>
          <a:p>
            <a:pPr>
              <a:buFont typeface="Wingdings" pitchFamily="2" charset="2"/>
              <a:buChar char="Ø"/>
            </a:pPr>
            <a:endParaRPr lang="nl-BE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sz="280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AEF546-20C4-B245-A4AE-82AFE418D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8111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2518F-5823-8E46-AC5C-799E3C56C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Vragenronde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836406-F468-2A4D-8864-E76775F0D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4216399"/>
            <a:ext cx="5448300" cy="1470025"/>
          </a:xfrm>
        </p:spPr>
        <p:txBody>
          <a:bodyPr/>
          <a:lstStyle/>
          <a:p>
            <a:r>
              <a:rPr lang="nl-BE" dirty="0"/>
              <a:t>Katleen LOOS – Projectmanager AWV</a:t>
            </a:r>
          </a:p>
          <a:p>
            <a:r>
              <a:rPr lang="nl-BE" dirty="0"/>
              <a:t>Frederik BRONCKAERTS – Bereikbaarheidsadviseur AWV</a:t>
            </a:r>
          </a:p>
          <a:p>
            <a:r>
              <a:rPr lang="nl-BE" dirty="0"/>
              <a:t>Bart JORISSEN – Diensthoofd Ruimte Bilzen</a:t>
            </a:r>
          </a:p>
          <a:p>
            <a:r>
              <a:rPr lang="nl-BE" dirty="0"/>
              <a:t>Joeri KIRKELS – Diensthoofd Ruimte Genk</a:t>
            </a:r>
          </a:p>
          <a:p>
            <a:r>
              <a:rPr lang="nl-BE" dirty="0"/>
              <a:t>Michiel BECKERS – Provincie Limburg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A2C660-A4AA-964B-982A-83B1FDA77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7D1C-9006-F64B-9C40-D6AC9AA83753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0415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F13408-31DD-5F4B-8FCC-6F34662B6A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699814" y="0"/>
            <a:ext cx="12543626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AEF546-20C4-B245-A4AE-82AFE418D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31</a:t>
            </a:fld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E39CF65-ADC5-764C-B20F-26909558EC31}"/>
              </a:ext>
            </a:extLst>
          </p:cNvPr>
          <p:cNvSpPr txBox="1">
            <a:spLocks/>
          </p:cNvSpPr>
          <p:nvPr/>
        </p:nvSpPr>
        <p:spPr>
          <a:xfrm>
            <a:off x="0" y="263350"/>
            <a:ext cx="9143999" cy="187379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nl-BE" sz="2000">
                <a:latin typeface="Calibri" panose="020F0502020204030204" pitchFamily="34" charset="0"/>
                <a:cs typeface="Calibri" panose="020F0502020204030204" pitchFamily="34" charset="0"/>
              </a:rPr>
              <a:t>Online infosessie - donderdag 7 januari 2021 </a:t>
            </a:r>
          </a:p>
          <a:p>
            <a:endParaRPr lang="nl-B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BE" sz="4000">
                <a:latin typeface="Calibri" panose="020F0502020204030204" pitchFamily="34" charset="0"/>
                <a:cs typeface="Calibri" panose="020F0502020204030204" pitchFamily="34" charset="0"/>
              </a:rPr>
              <a:t>N730c Taunusweg</a:t>
            </a:r>
          </a:p>
          <a:p>
            <a:pPr algn="ctr"/>
            <a:r>
              <a:rPr lang="nl-BE" sz="4000">
                <a:latin typeface="Calibri" panose="020F0502020204030204" pitchFamily="34" charset="0"/>
                <a:cs typeface="Calibri" panose="020F0502020204030204" pitchFamily="34" charset="0"/>
              </a:rPr>
              <a:t>Bilzen - Genk</a:t>
            </a:r>
            <a:br>
              <a:rPr lang="nl-BE" sz="4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4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nl-B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br>
              <a:rPr lang="nl-BE" sz="20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 sz="20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 sz="20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 sz="2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51FEB18-F5CE-954D-B940-247442C863CA}"/>
              </a:ext>
            </a:extLst>
          </p:cNvPr>
          <p:cNvSpPr txBox="1">
            <a:spLocks/>
          </p:cNvSpPr>
          <p:nvPr/>
        </p:nvSpPr>
        <p:spPr>
          <a:xfrm>
            <a:off x="0" y="5178058"/>
            <a:ext cx="9144001" cy="104764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Bedankt! Vragen?</a:t>
            </a:r>
          </a:p>
          <a:p>
            <a:pPr algn="ctr"/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bereikbaar.limburg@wegenenverkeer.be</a:t>
            </a:r>
          </a:p>
          <a:p>
            <a:pPr algn="r"/>
            <a:endParaRPr lang="nl-BE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11EA0E1-B77F-604F-8BB1-6F55A1BEC97C}"/>
              </a:ext>
            </a:extLst>
          </p:cNvPr>
          <p:cNvSpPr txBox="1"/>
          <p:nvPr/>
        </p:nvSpPr>
        <p:spPr>
          <a:xfrm>
            <a:off x="6096000" y="-1734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515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AF35A7-648A-F14E-A6D1-AAE0537BB6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Context en Krachtlijnen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AA34A8-F10F-1A45-AC5F-8CE376FE7E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Katleen LOOS</a:t>
            </a:r>
          </a:p>
          <a:p>
            <a:r>
              <a:rPr lang="nl-BE"/>
              <a:t>Projectmananger Agentschap Wegen en Verkeer</a:t>
            </a:r>
          </a:p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665D3D-C3D4-BE48-9C1D-AFFC30538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7D1C-9006-F64B-9C40-D6AC9AA83753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157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FCDE2AE-C575-6146-B690-D0E987DD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8" y="225998"/>
            <a:ext cx="8079977" cy="65767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641573-E23E-6E48-A71D-CD246CE7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Projectzone</a:t>
            </a:r>
          </a:p>
        </p:txBody>
      </p:sp>
    </p:spTree>
    <p:extLst>
      <p:ext uri="{BB962C8B-B14F-4D97-AF65-F5344CB8AC3E}">
        <p14:creationId xmlns:p14="http://schemas.microsoft.com/office/powerpoint/2010/main" val="367291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07FA9D6-76E8-1848-87C2-BC8C53B1E06B}"/>
              </a:ext>
            </a:extLst>
          </p:cNvPr>
          <p:cNvSpPr>
            <a:spLocks/>
          </p:cNvSpPr>
          <p:nvPr/>
        </p:nvSpPr>
        <p:spPr bwMode="auto">
          <a:xfrm>
            <a:off x="1000125" y="1771650"/>
            <a:ext cx="76469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nl-BE" sz="1700" dirty="0">
                <a:solidFill>
                  <a:srgbClr val="3B3C3C"/>
                </a:solidFill>
                <a:ea typeface="ヒラギノ角ゴ Pro W3" pitchFamily="-65" charset="-128"/>
                <a:sym typeface="Arial MT" pitchFamily="-65" charset="0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</p:txBody>
      </p:sp>
      <p:sp>
        <p:nvSpPr>
          <p:cNvPr id="7" name="Tijdelijke aanduiding voor dianummer 1">
            <a:extLst>
              <a:ext uri="{FF2B5EF4-FFF2-40B4-BE49-F238E27FC236}">
                <a16:creationId xmlns:a16="http://schemas.microsoft.com/office/drawing/2014/main" id="{EA755CA7-AB35-7143-A7AA-DCD5D5FAC366}"/>
              </a:ext>
            </a:extLst>
          </p:cNvPr>
          <p:cNvSpPr txBox="1">
            <a:spLocks/>
          </p:cNvSpPr>
          <p:nvPr/>
        </p:nvSpPr>
        <p:spPr>
          <a:xfrm>
            <a:off x="36195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0" latinLnBrk="0" hangingPunct="0">
              <a:spcBef>
                <a:spcPct val="20000"/>
              </a:spcBef>
              <a:buChar char="•"/>
              <a:defRPr sz="3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B30EAE-0D7F-48E9-B844-FB5F38E58DEB}" type="slidenum">
              <a:rPr lang="nl-NL" altLang="nl-BE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nl-NL" altLang="nl-BE" sz="1200" dirty="0">
              <a:solidFill>
                <a:srgbClr val="898989"/>
              </a:solidFill>
            </a:endParaRPr>
          </a:p>
        </p:txBody>
      </p:sp>
      <p:pic>
        <p:nvPicPr>
          <p:cNvPr id="19" name="Afbeelding 18" descr="Afbeelding met kaart&#10;&#10;Automatisch gegenereerde beschrijving">
            <a:extLst>
              <a:ext uri="{FF2B5EF4-FFF2-40B4-BE49-F238E27FC236}">
                <a16:creationId xmlns:a16="http://schemas.microsoft.com/office/drawing/2014/main" id="{E9F568C5-60AB-FF4A-B46D-FE8BF33F6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8" y="1090989"/>
            <a:ext cx="7912100" cy="5026049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FD6E5387-5241-0641-BDBF-44E86553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Fietssnelweg F72 Hasselt - Riemst</a:t>
            </a:r>
          </a:p>
        </p:txBody>
      </p: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C59E5449-434F-8B47-BBCF-8EACE07F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0" y="3760819"/>
            <a:ext cx="3246961" cy="1875400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FE8C4B55-280A-E549-A17D-8B8D8A527C51}"/>
              </a:ext>
            </a:extLst>
          </p:cNvPr>
          <p:cNvSpPr/>
          <p:nvPr/>
        </p:nvSpPr>
        <p:spPr>
          <a:xfrm>
            <a:off x="7157330" y="6117038"/>
            <a:ext cx="1714296" cy="67286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289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4AF6537E-7DCC-6E4C-B486-AE1620D0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7" y="963623"/>
            <a:ext cx="6925857" cy="56847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07FA9D6-76E8-1848-87C2-BC8C53B1E06B}"/>
              </a:ext>
            </a:extLst>
          </p:cNvPr>
          <p:cNvSpPr>
            <a:spLocks/>
          </p:cNvSpPr>
          <p:nvPr/>
        </p:nvSpPr>
        <p:spPr bwMode="auto">
          <a:xfrm>
            <a:off x="1000125" y="1771650"/>
            <a:ext cx="76469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R"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nl-BE" sz="1700" b="1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nl-BE" sz="1700" dirty="0">
                <a:solidFill>
                  <a:srgbClr val="3B3C3C"/>
                </a:solidFill>
                <a:ea typeface="ヒラギノ角ゴ Pro W3" pitchFamily="-65" charset="-128"/>
                <a:sym typeface="Arial MT" pitchFamily="-65" charset="0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nl-BE" sz="1700" dirty="0">
              <a:solidFill>
                <a:srgbClr val="3B3C3C"/>
              </a:solidFill>
              <a:ea typeface="ヒラギノ角ゴ Pro W3" pitchFamily="-65" charset="-128"/>
              <a:sym typeface="Arial MT" pitchFamily="-65" charset="0"/>
            </a:endParaRPr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A37F052A-6158-1D49-BD3B-3B1F581445CD}"/>
              </a:ext>
            </a:extLst>
          </p:cNvPr>
          <p:cNvSpPr/>
          <p:nvPr/>
        </p:nvSpPr>
        <p:spPr>
          <a:xfrm>
            <a:off x="5651770" y="2840477"/>
            <a:ext cx="1293780" cy="943584"/>
          </a:xfrm>
          <a:custGeom>
            <a:avLst/>
            <a:gdLst>
              <a:gd name="connsiteX0" fmla="*/ 0 w 1482090"/>
              <a:gd name="connsiteY0" fmla="*/ 0 h 1040130"/>
              <a:gd name="connsiteX1" fmla="*/ 106680 w 1482090"/>
              <a:gd name="connsiteY1" fmla="*/ 259080 h 1040130"/>
              <a:gd name="connsiteX2" fmla="*/ 160020 w 1482090"/>
              <a:gd name="connsiteY2" fmla="*/ 449580 h 1040130"/>
              <a:gd name="connsiteX3" fmla="*/ 297180 w 1482090"/>
              <a:gd name="connsiteY3" fmla="*/ 537210 h 1040130"/>
              <a:gd name="connsiteX4" fmla="*/ 567690 w 1482090"/>
              <a:gd name="connsiteY4" fmla="*/ 666750 h 1040130"/>
              <a:gd name="connsiteX5" fmla="*/ 990600 w 1482090"/>
              <a:gd name="connsiteY5" fmla="*/ 842010 h 1040130"/>
              <a:gd name="connsiteX6" fmla="*/ 1482090 w 1482090"/>
              <a:gd name="connsiteY6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2090" h="1040130">
                <a:moveTo>
                  <a:pt x="0" y="0"/>
                </a:moveTo>
                <a:lnTo>
                  <a:pt x="106680" y="259080"/>
                </a:lnTo>
                <a:lnTo>
                  <a:pt x="160020" y="449580"/>
                </a:lnTo>
                <a:lnTo>
                  <a:pt x="297180" y="537210"/>
                </a:lnTo>
                <a:lnTo>
                  <a:pt x="567690" y="666750"/>
                </a:lnTo>
                <a:lnTo>
                  <a:pt x="990600" y="842010"/>
                </a:lnTo>
                <a:lnTo>
                  <a:pt x="1482090" y="1040130"/>
                </a:lnTo>
              </a:path>
            </a:pathLst>
          </a:cu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C59E5449-434F-8B47-BBCF-8EACE07F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65" y="4275149"/>
            <a:ext cx="3246961" cy="18754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5E7E8B9B-CBAD-4747-815C-AD55F0D8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>
            <a:normAutofit/>
          </a:bodyPr>
          <a:lstStyle/>
          <a:p>
            <a:r>
              <a:rPr lang="nl-BE"/>
              <a:t>Fietssnelweg F72 Hasselt - Riemst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600786E-A7E5-4345-8AA4-82590976FF46}"/>
              </a:ext>
            </a:extLst>
          </p:cNvPr>
          <p:cNvSpPr/>
          <p:nvPr/>
        </p:nvSpPr>
        <p:spPr>
          <a:xfrm>
            <a:off x="7752944" y="5982511"/>
            <a:ext cx="1391056" cy="7490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133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76CE1-1248-664B-9ED5-80E2C9CA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558739"/>
          </a:xfrm>
        </p:spPr>
        <p:txBody>
          <a:bodyPr/>
          <a:lstStyle/>
          <a:p>
            <a:r>
              <a:rPr lang="nl-BE"/>
              <a:t>Doelstellingen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6ED686-2354-5447-8CA4-E6E1A1A3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098153"/>
            <a:ext cx="4264228" cy="6268417"/>
          </a:xfrm>
        </p:spPr>
        <p:txBody>
          <a:bodyPr/>
          <a:lstStyle/>
          <a:p>
            <a:pPr>
              <a:defRPr/>
            </a:pPr>
            <a:r>
              <a:rPr lang="nl-BE" dirty="0"/>
              <a:t>De verdere </a:t>
            </a:r>
            <a:r>
              <a:rPr lang="nl-BE" b="1" dirty="0"/>
              <a:t>uitbouw van de fietssnelweg F72 </a:t>
            </a:r>
            <a:r>
              <a:rPr lang="nl-BE" dirty="0"/>
              <a:t>langs het Albertkanaal tussen Antwerpen en Riemst</a:t>
            </a:r>
          </a:p>
          <a:p>
            <a:pPr lvl="1">
              <a:defRPr/>
            </a:pPr>
            <a:r>
              <a:rPr lang="nl-BE" i="1" dirty="0"/>
              <a:t>Wegwerken missing link F72</a:t>
            </a:r>
          </a:p>
          <a:p>
            <a:pPr marL="0" indent="0">
              <a:buNone/>
              <a:defRPr/>
            </a:pPr>
            <a:endParaRPr lang="nl-BE" sz="1200" dirty="0"/>
          </a:p>
          <a:p>
            <a:pPr marL="0" indent="0">
              <a:buNone/>
              <a:defRPr/>
            </a:pPr>
            <a:endParaRPr lang="nl-BE" sz="1200" dirty="0"/>
          </a:p>
          <a:p>
            <a:pPr>
              <a:defRPr/>
            </a:pPr>
            <a:r>
              <a:rPr lang="nl-BE" b="1" dirty="0"/>
              <a:t>Multimodale ontsluiting </a:t>
            </a:r>
            <a:r>
              <a:rPr lang="nl-BE" dirty="0"/>
              <a:t>industriezone </a:t>
            </a:r>
            <a:r>
              <a:rPr lang="nl-BE" b="1" dirty="0"/>
              <a:t>Kieleberg</a:t>
            </a:r>
          </a:p>
          <a:p>
            <a:pPr lvl="1">
              <a:defRPr/>
            </a:pPr>
            <a:r>
              <a:rPr lang="nl-BE" i="1" dirty="0"/>
              <a:t>Maximaal met fiets bereikbaar</a:t>
            </a:r>
          </a:p>
          <a:p>
            <a:pPr lvl="1">
              <a:buFontTx/>
              <a:buChar char="-"/>
              <a:defRPr/>
            </a:pPr>
            <a:endParaRPr lang="nl-BE" sz="1400" dirty="0">
              <a:highlight>
                <a:srgbClr val="FFFF00"/>
              </a:highlight>
            </a:endParaRPr>
          </a:p>
          <a:p>
            <a:pPr lvl="1">
              <a:buFontTx/>
              <a:buChar char="-"/>
              <a:defRPr/>
            </a:pPr>
            <a:endParaRPr lang="nl-BE" sz="14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nl-BE" dirty="0"/>
              <a:t>Aansluiting functioneel </a:t>
            </a:r>
            <a:r>
              <a:rPr lang="nl-BE" b="1" dirty="0"/>
              <a:t> fietsroutenetwerk</a:t>
            </a:r>
          </a:p>
          <a:p>
            <a:pPr marL="0" indent="0">
              <a:buNone/>
            </a:pP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626A53-07E7-1341-80F9-A6A55A97B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8</a:t>
            </a:fld>
            <a:endParaRPr lang="nl-N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A4DC7C-E909-D74C-8A18-E25CEBE8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52" y="1098153"/>
            <a:ext cx="3652461" cy="23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99DD9DF-B8DF-7149-B449-99520F5A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52" y="3528340"/>
            <a:ext cx="3652460" cy="241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75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76CE1-1248-664B-9ED5-80E2C9CA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558739"/>
          </a:xfrm>
        </p:spPr>
        <p:txBody>
          <a:bodyPr/>
          <a:lstStyle/>
          <a:p>
            <a:r>
              <a:rPr lang="nl-BE"/>
              <a:t>Hoe doelstellingen realiseren?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6ED686-2354-5447-8CA4-E6E1A1A3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098153"/>
            <a:ext cx="4259637" cy="6268417"/>
          </a:xfrm>
        </p:spPr>
        <p:txBody>
          <a:bodyPr/>
          <a:lstStyle/>
          <a:p>
            <a:pPr>
              <a:defRPr/>
            </a:pPr>
            <a:r>
              <a:rPr lang="nl-BE" b="1"/>
              <a:t>Vrijliggend dubbelrichtingsfietspad </a:t>
            </a:r>
            <a:r>
              <a:rPr lang="nl-BE"/>
              <a:t>aan </a:t>
            </a:r>
            <a:r>
              <a:rPr lang="nl-BE" b="1"/>
              <a:t>zuidkant</a:t>
            </a:r>
            <a:r>
              <a:rPr lang="nl-BE"/>
              <a:t> Taunusweg</a:t>
            </a:r>
          </a:p>
          <a:p>
            <a:pPr lvl="1">
              <a:defRPr/>
            </a:pPr>
            <a:r>
              <a:rPr lang="nl-BE" i="1"/>
              <a:t>In asfalt, 3,5 meter breed en 2,5 km lang</a:t>
            </a:r>
          </a:p>
          <a:p>
            <a:pPr lvl="1">
              <a:defRPr/>
            </a:pPr>
            <a:r>
              <a:rPr lang="nl-BE" i="1"/>
              <a:t>Groene tussenberm</a:t>
            </a:r>
          </a:p>
          <a:p>
            <a:pPr marL="0" indent="0">
              <a:buNone/>
              <a:defRPr/>
            </a:pPr>
            <a:endParaRPr lang="nl-BE" sz="1200"/>
          </a:p>
          <a:p>
            <a:pPr>
              <a:defRPr/>
            </a:pPr>
            <a:r>
              <a:rPr lang="nl-BE" b="1"/>
              <a:t>Beveiligde fietsoversteekplaatsen</a:t>
            </a:r>
          </a:p>
          <a:p>
            <a:pPr lvl="1">
              <a:defRPr/>
            </a:pPr>
            <a:r>
              <a:rPr lang="nl-BE" i="1"/>
              <a:t>5 in totaal, in (print)beton met groenvak</a:t>
            </a:r>
          </a:p>
          <a:p>
            <a:pPr lvl="1">
              <a:defRPr/>
            </a:pPr>
            <a:r>
              <a:rPr lang="nl-BE" i="1"/>
              <a:t>Middeneiland met opstelruimte</a:t>
            </a:r>
          </a:p>
          <a:p>
            <a:pPr lvl="1">
              <a:defRPr/>
            </a:pPr>
            <a:r>
              <a:rPr lang="nl-BE" i="1"/>
              <a:t>Beveiligd omegabeugels</a:t>
            </a:r>
          </a:p>
          <a:p>
            <a:pPr lvl="1">
              <a:defRPr/>
            </a:pPr>
            <a:endParaRPr lang="nl-BE" sz="1400">
              <a:highlight>
                <a:srgbClr val="FFFF00"/>
              </a:highlight>
            </a:endParaRPr>
          </a:p>
          <a:p>
            <a:pPr>
              <a:defRPr/>
            </a:pPr>
            <a:r>
              <a:rPr lang="nl-BE" b="1"/>
              <a:t>Nieuwe</a:t>
            </a:r>
            <a:r>
              <a:rPr lang="nl-BE"/>
              <a:t> </a:t>
            </a:r>
            <a:r>
              <a:rPr lang="nl-BE" b="1"/>
              <a:t>wegmarkering</a:t>
            </a:r>
          </a:p>
          <a:p>
            <a:pPr lvl="1">
              <a:defRPr/>
            </a:pPr>
            <a:r>
              <a:rPr lang="nl-BE" i="1"/>
              <a:t>Wegdek Taunusweg niet vernieuwd</a:t>
            </a:r>
          </a:p>
          <a:p>
            <a:pPr lvl="1">
              <a:defRPr/>
            </a:pPr>
            <a:r>
              <a:rPr lang="nl-BE" i="1"/>
              <a:t>Aanpassen wegmarkering, vooral t.h.v. kruispunten</a:t>
            </a:r>
          </a:p>
          <a:p>
            <a:endParaRPr lang="nl-BE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626A53-07E7-1341-80F9-A6A55A97B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9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14D2C19-1434-1B42-A0E3-645F7263B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89" y="3667328"/>
            <a:ext cx="3520017" cy="242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7287E1B-EA3B-2943-A2A2-49A971D6A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92" y="1098153"/>
            <a:ext cx="3562393" cy="250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008722"/>
      </p:ext>
    </p:extLst>
  </p:cSld>
  <p:clrMapOvr>
    <a:masterClrMapping/>
  </p:clrMapOvr>
</p:sld>
</file>

<file path=ppt/theme/theme1.xml><?xml version="1.0" encoding="utf-8"?>
<a:theme xmlns:a="http://schemas.openxmlformats.org/drawingml/2006/main" name="AWV Powerpoint _ Calib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rmee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ofdstuk">
  <a:themeElements>
    <a:clrScheme name="AWV 1">
      <a:dk1>
        <a:srgbClr val="B75B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houd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75B2C"/>
      </a:accent1>
      <a:accent2>
        <a:srgbClr val="D96422"/>
      </a:accent2>
      <a:accent3>
        <a:srgbClr val="F28F1C"/>
      </a:accent3>
      <a:accent4>
        <a:srgbClr val="4D352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652</Words>
  <Application>Microsoft Macintosh PowerPoint</Application>
  <PresentationFormat>Diavoorstelling (4:3)</PresentationFormat>
  <Paragraphs>223</Paragraphs>
  <Slides>31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31</vt:i4>
      </vt:variant>
    </vt:vector>
  </HeadingPairs>
  <TitlesOfParts>
    <vt:vector size="40" baseType="lpstr">
      <vt:lpstr>Arial</vt:lpstr>
      <vt:lpstr>Calibri</vt:lpstr>
      <vt:lpstr>Flanders Art Sans</vt:lpstr>
      <vt:lpstr>Flanders Art Sans Bold</vt:lpstr>
      <vt:lpstr>Garamond</vt:lpstr>
      <vt:lpstr>Wingdings</vt:lpstr>
      <vt:lpstr>AWV Powerpoint _ Calibri</vt:lpstr>
      <vt:lpstr>Hoofdstuk</vt:lpstr>
      <vt:lpstr>Inhoud</vt:lpstr>
      <vt:lpstr>PowerPoint-presentatie</vt:lpstr>
      <vt:lpstr>Huisregels</vt:lpstr>
      <vt:lpstr>Inhoud</vt:lpstr>
      <vt:lpstr>Context en Krachtlijnen</vt:lpstr>
      <vt:lpstr>Projectzone</vt:lpstr>
      <vt:lpstr>Fietssnelweg F72 Hasselt - Riemst</vt:lpstr>
      <vt:lpstr>Fietssnelweg F72 Hasselt - Riemst</vt:lpstr>
      <vt:lpstr>Doelstellingen</vt:lpstr>
      <vt:lpstr>Hoe doelstellingen realiseren?</vt:lpstr>
      <vt:lpstr>Toekomstbeeld</vt:lpstr>
      <vt:lpstr>Overzicht: Ontwerpzones </vt:lpstr>
      <vt:lpstr>Ontwerp: Zone 1</vt:lpstr>
      <vt:lpstr>Ontwerp: Zone 1</vt:lpstr>
      <vt:lpstr>Ontwerp: Zone 1</vt:lpstr>
      <vt:lpstr>Ontwerp: Zone 1</vt:lpstr>
      <vt:lpstr>Ontwerp: zone 1</vt:lpstr>
      <vt:lpstr>Ontwerp: Zone 2</vt:lpstr>
      <vt:lpstr>Ontwerp: Zone 2</vt:lpstr>
      <vt:lpstr>Ontwerp: Zone 2</vt:lpstr>
      <vt:lpstr>Ontwerp: Zone 2</vt:lpstr>
      <vt:lpstr>Ontwerp: Zone 3</vt:lpstr>
      <vt:lpstr>Ontwerp: Zone 3</vt:lpstr>
      <vt:lpstr>Ontwerp: Zone 3</vt:lpstr>
      <vt:lpstr>Ontwerp: Zone 3</vt:lpstr>
      <vt:lpstr>Timing &amp;  uitvoering</vt:lpstr>
      <vt:lpstr>Timing &amp; uitvoering</vt:lpstr>
      <vt:lpstr>Timing &amp; uitvoering</vt:lpstr>
      <vt:lpstr>Communicatie &amp; Contact</vt:lpstr>
      <vt:lpstr>Communicatie</vt:lpstr>
      <vt:lpstr>Vragenronde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Wegwerken van gevaarlijke punten en wegvakken  N29 Grote Baan x  N725 Blanklaarstraat Lummen    Online infosessie Donderdag 28 mei 2020    </dc:title>
  <dc:creator>Frederik Bronckaerts</dc:creator>
  <cp:lastModifiedBy>Frederik Bronckaerts</cp:lastModifiedBy>
  <cp:revision>47</cp:revision>
  <dcterms:created xsi:type="dcterms:W3CDTF">2020-05-19T18:13:32Z</dcterms:created>
  <dcterms:modified xsi:type="dcterms:W3CDTF">2021-01-07T16:53:55Z</dcterms:modified>
</cp:coreProperties>
</file>