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afd8db45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afd8db45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27c1baadc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27c1baadc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endParaRPr b="1"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Vertragend poorteffect door middeneiland &gt; snelheidsovergang</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Oversteek rustoord nog in bebouwde kom &gt; 50 km/u. </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Verbeteren kruispunt Stationsstraat &gt; nieuwe verkeerslichteninstallatie </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Aanliggend verhoogde fietspaden binnen bebouwde kom 50 km/u.</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Vrijliggende fietspaden na overgangspoort buiten bebouwde kom 70km/u.</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nl" sz="1400">
                <a:solidFill>
                  <a:schemeClr val="dk1"/>
                </a:solidFill>
                <a:highlight>
                  <a:schemeClr val="lt1"/>
                </a:highlight>
                <a:latin typeface="Calibri"/>
                <a:ea typeface="Calibri"/>
                <a:cs typeface="Calibri"/>
                <a:sym typeface="Calibri"/>
              </a:rPr>
              <a:t>Toegankelijke haltehaven voor de bus (&gt; dichtbij kruispunt)</a:t>
            </a:r>
            <a:endParaRPr sz="14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3f677aa37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3f677aa37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5d84f221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5d84f221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5d84f2219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5d84f2219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f677aa37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3f677aa37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5d84f2219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5d84f2219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2a2b4ee0e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2a2b4ee0e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3f677aa37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3f677aa37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f677aa37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f677aa37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a2b4ee0e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2a2b4ee0e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5a5f5858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5a5f5858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2a2b4ee0e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2a2b4ee0e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f677aa37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3f677aa37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3f677aa37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3f677aa37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2a2b4ee0e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2a2b4ee0e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2a2b4ee0e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2a2b4ee0e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5d84f2219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5d84f2219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2a2b4ee0e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2a2b4ee0e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5d84f2219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5d84f2219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2a2b4ee0e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2a2b4ee0e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2a2b4ee0ec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2a2b4ee0e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b="1" lang="nl" sz="1400">
                <a:solidFill>
                  <a:srgbClr val="DB6C30"/>
                </a:solidFill>
                <a:highlight>
                  <a:schemeClr val="lt1"/>
                </a:highlight>
                <a:latin typeface="Calibri"/>
                <a:ea typeface="Calibri"/>
                <a:cs typeface="Calibri"/>
                <a:sym typeface="Calibri"/>
              </a:rPr>
              <a:t>Bibeko Boutersem: kruispunt Stationsstraat tot en met het poorteffect naar buitengebied Roosbeek:</a:t>
            </a:r>
            <a:br>
              <a:rPr b="1" lang="nl" sz="1400">
                <a:solidFill>
                  <a:schemeClr val="dk1"/>
                </a:solidFill>
                <a:highlight>
                  <a:schemeClr val="lt1"/>
                </a:highlight>
                <a:latin typeface="Calibri"/>
                <a:ea typeface="Calibri"/>
                <a:cs typeface="Calibri"/>
                <a:sym typeface="Calibri"/>
              </a:rPr>
            </a:br>
            <a:endParaRPr b="1"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Poorteffect door middeneiland &gt; vertraging bestuurders van 70 naar 50 naar bebouwde kom Boutersem en kruispunt Stationsstraat</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nl" sz="1400">
                <a:solidFill>
                  <a:schemeClr val="dk1"/>
                </a:solidFill>
                <a:highlight>
                  <a:schemeClr val="lt1"/>
                </a:highlight>
                <a:latin typeface="Calibri"/>
                <a:ea typeface="Calibri"/>
                <a:cs typeface="Calibri"/>
                <a:sym typeface="Calibri"/>
              </a:rPr>
              <a:t>Kruispunt Stationsstraat wordt heringericht met nieuwe verkeerslichteninstallatie </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Veilige oversteekplaatsen voor voetgangers en fietsers</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Aanliggend verhoogde fietspaden met veiligheidsstrook tussen fietspad en rijweg</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Toeleidende fietspaden naar de Stationsstraat (N234)</a:t>
            </a:r>
            <a:endParaRPr sz="1400">
              <a:solidFill>
                <a:schemeClr val="dk1"/>
              </a:solidFill>
              <a:highlight>
                <a:schemeClr val="lt1"/>
              </a:highlight>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nl" sz="1400">
                <a:solidFill>
                  <a:schemeClr val="dk1"/>
                </a:solidFill>
                <a:highlight>
                  <a:schemeClr val="lt1"/>
                </a:highlight>
                <a:latin typeface="Calibri"/>
                <a:ea typeface="Calibri"/>
                <a:cs typeface="Calibri"/>
                <a:sym typeface="Calibri"/>
              </a:rPr>
              <a:t>Toegankelijke haltehaven voor de bus (haltehaven omwille van het kruispunt dat er vlakbij ligt)</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70573e7aa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0573e7aa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68300" lvl="0" marL="457200" rtl="0" algn="l">
              <a:spcBef>
                <a:spcPts val="800"/>
              </a:spcBef>
              <a:spcAft>
                <a:spcPts val="0"/>
              </a:spcAft>
              <a:buClr>
                <a:schemeClr val="dk1"/>
              </a:buClr>
              <a:buSzPts val="2200"/>
              <a:buFont typeface="Calibri"/>
              <a:buChar char="●"/>
            </a:pPr>
            <a:r>
              <a:rPr lang="nl" sz="1700">
                <a:solidFill>
                  <a:schemeClr val="dk1"/>
                </a:solidFill>
                <a:latin typeface="Calibri"/>
                <a:ea typeface="Calibri"/>
                <a:cs typeface="Calibri"/>
                <a:sym typeface="Calibri"/>
              </a:rPr>
              <a:t>De presentatie over het project is opgevat in de kijkrichting van Tienen en de logica van de opeenvolging van zones. Nadien worden fase 1 en 2 als zone eruit gelicht</a:t>
            </a:r>
            <a:endParaRPr sz="17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2a2b4ee0e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2a2b4ee0e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nl" sz="800">
                <a:solidFill>
                  <a:schemeClr val="dk1"/>
                </a:solidFill>
                <a:highlight>
                  <a:srgbClr val="FFFFFF"/>
                </a:highlight>
                <a:latin typeface="Calibri"/>
                <a:ea typeface="Calibri"/>
                <a:cs typeface="Calibri"/>
                <a:sym typeface="Calibri"/>
              </a:rPr>
              <a:t>De Moergracht is nu grotendeels watervoerend doordat het vuilwater in de beek terechtkomt. Wanneer het vuilwater afgekoppeld is van de Moergracht is de kans groot dat de beek gedurende langere periode in het jaar droog zal vallen. Het is echter belangrijk </a:t>
            </a:r>
            <a:r>
              <a:rPr lang="nl" sz="1400">
                <a:solidFill>
                  <a:schemeClr val="dk1"/>
                </a:solidFill>
                <a:highlight>
                  <a:srgbClr val="FFFFFF"/>
                </a:highlight>
                <a:latin typeface="Calibri"/>
                <a:ea typeface="Calibri"/>
                <a:cs typeface="Calibri"/>
                <a:sym typeface="Calibri"/>
              </a:rPr>
              <a:t>dat ook in droge periodes de vallei vochtig kan gehouden worden. Er zijn grote verschillen in de waterstand tussen de natte en droge periodes, er moet hierin een evenwicht gevonden worden. Momenteel werkt de Moergracht drainerend op de omliggende percelen door de diepe ligging van de beek. Door de beekbedding om hoog te brengen tot op (historisch niveau in 1950) zal de beek tussen 0,50 meter en 1,00 meter variëren en niet meer drainerend op de omliggende percelen werken. Hierdoor kan de beek in tijden van hevige of langdurige neerslag de vallei benutten om tijdelijk uit haar oevers te treden. Bijkomend kan er een hermeandering voorzien worden binnen de percelen. Deze meandering zal gebruik maken van de huidige ligging van de Moergracht als basis en van daaruit zullen enkele meanders voorzien worden. Om te komen tot een natuurlijk beeksysteem kunnen er ook stroomdeflectoren in de waterloop worden ingebracht in de vorm van dood hout of micromeanders. Dit zal niet enkel een remmend effect op het water hebben maar ook de kwaliteit van de waterloop sterk bevorderen</a:t>
            </a:r>
            <a:endParaRPr sz="20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1d32fcb81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1d32fcb81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0000" rtl="0" algn="l">
              <a:lnSpc>
                <a:spcPct val="115000"/>
              </a:lnSpc>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d32fcb81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1d32fcb81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2200"/>
              </a:spcAft>
              <a:buClr>
                <a:schemeClr val="dk1"/>
              </a:buClr>
              <a:buSzPts val="1100"/>
              <a:buFont typeface="Arial"/>
              <a:buNone/>
            </a:pPr>
            <a:r>
              <a:rPr lang="nl" sz="1350">
                <a:solidFill>
                  <a:srgbClr val="212529"/>
                </a:solidFill>
                <a:highlight>
                  <a:schemeClr val="lt1"/>
                </a:highlight>
              </a:rPr>
              <a:t>Wegen en Verkeer plant de herinrichting van de Tiensesteenweg (N3) - een gelijkaardig project als dat in Boutersem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d32fcb81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d32fcb81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0000" rtl="0" algn="l">
              <a:lnSpc>
                <a:spcPct val="115000"/>
              </a:lnSpc>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0c27f887f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0c27f887f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Bij </a:t>
            </a:r>
            <a:r>
              <a:rPr b="1" lang="nl" sz="1400"/>
              <a:t>opmaak </a:t>
            </a:r>
            <a:r>
              <a:rPr lang="nl"/>
              <a:t>van de </a:t>
            </a:r>
            <a:r>
              <a:rPr b="1" lang="nl" sz="1400"/>
              <a:t>ontwerpplannen </a:t>
            </a:r>
            <a:r>
              <a:rPr lang="nl"/>
              <a:t>is gebleken dat het bestaande </a:t>
            </a:r>
            <a:r>
              <a:rPr b="1" lang="nl" sz="1400"/>
              <a:t>openbare domein </a:t>
            </a:r>
            <a:r>
              <a:rPr b="1" lang="nl" sz="1400"/>
              <a:t>ontoereikend</a:t>
            </a:r>
            <a:r>
              <a:rPr lang="nl"/>
              <a:t> is. Noodzaak: opmaak </a:t>
            </a:r>
            <a:r>
              <a:rPr b="1" lang="nl" sz="1300"/>
              <a:t>onteigeningsplannen</a:t>
            </a:r>
            <a:endParaRPr b="1" sz="1300"/>
          </a:p>
          <a:p>
            <a:pPr indent="0" lvl="0" marL="0" rtl="0" algn="l">
              <a:spcBef>
                <a:spcPts val="0"/>
              </a:spcBef>
              <a:spcAft>
                <a:spcPts val="0"/>
              </a:spcAft>
              <a:buNone/>
            </a:pPr>
            <a:r>
              <a:rPr lang="nl"/>
              <a:t>Definitieve</a:t>
            </a:r>
            <a:r>
              <a:rPr lang="nl"/>
              <a:t> onteigeningsplannen zijn opgesteld: hoofdzakelijk delen van </a:t>
            </a:r>
            <a:r>
              <a:rPr b="1" lang="nl" sz="1400"/>
              <a:t>weilanden </a:t>
            </a:r>
            <a:r>
              <a:rPr lang="nl"/>
              <a:t>en een aantal </a:t>
            </a:r>
            <a:r>
              <a:rPr b="1" lang="nl" sz="1300"/>
              <a:t>voortuinstroken</a:t>
            </a:r>
            <a:r>
              <a:rPr lang="nl"/>
              <a:t>, zeker geen woningen.</a:t>
            </a:r>
            <a:endParaRPr/>
          </a:p>
          <a:p>
            <a:pPr indent="0" lvl="0" marL="0" rtl="0" algn="l">
              <a:spcBef>
                <a:spcPts val="0"/>
              </a:spcBef>
              <a:spcAft>
                <a:spcPts val="0"/>
              </a:spcAft>
              <a:buNone/>
            </a:pPr>
            <a:r>
              <a:rPr lang="nl"/>
              <a:t>Na </a:t>
            </a:r>
            <a:r>
              <a:rPr b="1" lang="nl" sz="1400"/>
              <a:t>goedkeuring </a:t>
            </a:r>
            <a:r>
              <a:rPr lang="nl"/>
              <a:t>onteigeningsdossier opstart</a:t>
            </a:r>
            <a:r>
              <a:rPr lang="nl" sz="1200"/>
              <a:t> </a:t>
            </a:r>
            <a:r>
              <a:rPr b="1" lang="nl" sz="1400"/>
              <a:t>individuele gesprekken</a:t>
            </a:r>
            <a:r>
              <a:rPr lang="nl"/>
              <a:t> met betrokkenen</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e61b9b9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1e61b9b9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2000">
                <a:solidFill>
                  <a:schemeClr val="dk1"/>
                </a:solidFill>
                <a:latin typeface="Calibri"/>
                <a:ea typeface="Calibri"/>
                <a:cs typeface="Calibri"/>
                <a:sym typeface="Calibri"/>
              </a:rPr>
              <a:t>Belangrijk: uitleggen bij eerste puntje dat het onteigeningsplan en het voorontwerp samengevoegd zijn als een onteigeningsdossier dat dan eerst naar de minister gaat &gt; finaal goedgekeurd ontwerp</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d32fcb81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1d32fcb81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0000" rtl="0" algn="l">
              <a:lnSpc>
                <a:spcPct val="115000"/>
              </a:lnSpc>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505335fbb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05335fbb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brengen u verder op de hoogte via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1d931a802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1d931a802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brengen u verder op de hoogte via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509406a9d6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509406a9d6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2a7f558b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2a7f558b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00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5a5f585bb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5a5f585bb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00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25fbb244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25fbb244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2200"/>
              </a:spcBef>
              <a:spcAft>
                <a:spcPts val="0"/>
              </a:spcAft>
              <a:buClr>
                <a:schemeClr val="dk1"/>
              </a:buClr>
              <a:buSzPts val="1100"/>
              <a:buChar char="●"/>
            </a:pPr>
            <a:r>
              <a:rPr b="1" lang="nl">
                <a:solidFill>
                  <a:schemeClr val="dk1"/>
                </a:solidFill>
              </a:rPr>
              <a:t>Fase 4:</a:t>
            </a:r>
            <a:r>
              <a:rPr lang="nl">
                <a:solidFill>
                  <a:schemeClr val="dk1"/>
                </a:solidFill>
              </a:rPr>
              <a:t> Vanaf grens Lovenjoel (Bost) tot aan de bebouwde kom van Boutersem (plannen nog niet klaar)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nl">
                <a:solidFill>
                  <a:schemeClr val="dk1"/>
                </a:solidFill>
              </a:rPr>
              <a:t>Bebouwde kom Boutersem tot voor Stationsstraat (= uitgevoerd)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nl">
                <a:solidFill>
                  <a:schemeClr val="dk1"/>
                </a:solidFill>
              </a:rPr>
              <a:t>Fase 2:</a:t>
            </a:r>
            <a:r>
              <a:rPr lang="nl">
                <a:solidFill>
                  <a:schemeClr val="dk1"/>
                </a:solidFill>
              </a:rPr>
              <a:t> </a:t>
            </a:r>
            <a:r>
              <a:rPr b="1" lang="nl">
                <a:solidFill>
                  <a:schemeClr val="dk1"/>
                </a:solidFill>
              </a:rPr>
              <a:t>Vanaf kruispunt met Stationsstraat tot en met kapel O.L. Vrouw ten Bloede </a:t>
            </a:r>
            <a:r>
              <a:rPr lang="nl">
                <a:solidFill>
                  <a:schemeClr val="dk1"/>
                </a:solidFill>
              </a:rPr>
              <a:t>(start bebouwde kom Roosbeek) </a:t>
            </a:r>
            <a:r>
              <a:rPr i="1" lang="nl">
                <a:solidFill>
                  <a:schemeClr val="dk1"/>
                </a:solidFill>
              </a:rPr>
              <a:t>(voorontwerp en onteigeningsplan klaar &gt; nog laatste PSG nodig)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nl">
                <a:solidFill>
                  <a:schemeClr val="dk1"/>
                </a:solidFill>
              </a:rPr>
              <a:t>Fase 1:</a:t>
            </a:r>
            <a:r>
              <a:rPr lang="nl">
                <a:solidFill>
                  <a:schemeClr val="dk1"/>
                </a:solidFill>
              </a:rPr>
              <a:t> </a:t>
            </a:r>
            <a:r>
              <a:rPr b="1" lang="nl">
                <a:solidFill>
                  <a:schemeClr val="dk1"/>
                </a:solidFill>
              </a:rPr>
              <a:t>Centrum Roosbeek</a:t>
            </a:r>
            <a:r>
              <a:rPr lang="nl">
                <a:solidFill>
                  <a:schemeClr val="dk1"/>
                </a:solidFill>
              </a:rPr>
              <a:t> </a:t>
            </a:r>
            <a:r>
              <a:rPr i="1" lang="nl">
                <a:solidFill>
                  <a:schemeClr val="dk1"/>
                </a:solidFill>
              </a:rPr>
              <a:t>(voorontwerp en onteigeningsplan klaar &gt; nog laatste PSG nodig)</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nl">
                <a:solidFill>
                  <a:schemeClr val="dk1"/>
                </a:solidFill>
              </a:rPr>
              <a:t>Fase 3: </a:t>
            </a:r>
            <a:r>
              <a:rPr lang="nl">
                <a:solidFill>
                  <a:schemeClr val="dk1"/>
                </a:solidFill>
              </a:rPr>
              <a:t>Deel vanaf einde bebouwde kom Roosbeek tot aan de grens met Kumtich (plannen nog niet helemaal klaar)</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8b99588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28b99588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2200"/>
              </a:spcBef>
              <a:spcAft>
                <a:spcPts val="0"/>
              </a:spcAft>
              <a:buClr>
                <a:schemeClr val="dk1"/>
              </a:buClr>
              <a:buSzPts val="1100"/>
              <a:buChar char="●"/>
            </a:pPr>
            <a:r>
              <a:rPr b="1" lang="nl">
                <a:solidFill>
                  <a:schemeClr val="dk1"/>
                </a:solidFill>
              </a:rPr>
              <a:t>Fase 4:</a:t>
            </a:r>
            <a:r>
              <a:rPr lang="nl">
                <a:solidFill>
                  <a:schemeClr val="dk1"/>
                </a:solidFill>
              </a:rPr>
              <a:t> Vanaf grens Lovenjoel (Bost) tot aan de bebouwde kom van Boutersem (plannen nog niet klaar)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nl">
                <a:solidFill>
                  <a:schemeClr val="dk1"/>
                </a:solidFill>
              </a:rPr>
              <a:t>Bebouwde kom Boutersem tot voor Stationsstraat (= uitgevoerd)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nl">
                <a:solidFill>
                  <a:schemeClr val="dk1"/>
                </a:solidFill>
              </a:rPr>
              <a:t>Fase 2:</a:t>
            </a:r>
            <a:r>
              <a:rPr lang="nl">
                <a:solidFill>
                  <a:schemeClr val="dk1"/>
                </a:solidFill>
              </a:rPr>
              <a:t> </a:t>
            </a:r>
            <a:r>
              <a:rPr b="1" lang="nl">
                <a:solidFill>
                  <a:schemeClr val="dk1"/>
                </a:solidFill>
              </a:rPr>
              <a:t>Vanaf kruispunt met Stationsstraat tot en met kapel O.L. Vrouw ten Bloede </a:t>
            </a:r>
            <a:r>
              <a:rPr lang="nl">
                <a:solidFill>
                  <a:schemeClr val="dk1"/>
                </a:solidFill>
              </a:rPr>
              <a:t>(start bebouwde kom Roosbeek) </a:t>
            </a:r>
            <a:r>
              <a:rPr i="1" lang="nl">
                <a:solidFill>
                  <a:schemeClr val="dk1"/>
                </a:solidFill>
              </a:rPr>
              <a:t>(voorontwerp en onteigeningsplan klaar &gt; nog laatste PSG nodig)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nl">
                <a:solidFill>
                  <a:schemeClr val="dk1"/>
                </a:solidFill>
              </a:rPr>
              <a:t>Fase 1:</a:t>
            </a:r>
            <a:r>
              <a:rPr lang="nl">
                <a:solidFill>
                  <a:schemeClr val="dk1"/>
                </a:solidFill>
              </a:rPr>
              <a:t> </a:t>
            </a:r>
            <a:r>
              <a:rPr b="1" lang="nl">
                <a:solidFill>
                  <a:schemeClr val="dk1"/>
                </a:solidFill>
              </a:rPr>
              <a:t>Centrum Roosbeek</a:t>
            </a:r>
            <a:r>
              <a:rPr lang="nl">
                <a:solidFill>
                  <a:schemeClr val="dk1"/>
                </a:solidFill>
              </a:rPr>
              <a:t> </a:t>
            </a:r>
            <a:r>
              <a:rPr i="1" lang="nl">
                <a:solidFill>
                  <a:schemeClr val="dk1"/>
                </a:solidFill>
              </a:rPr>
              <a:t>(voorontwerp en onteigeningsplan klaar &gt; nog laatste PSG nodig)</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nl">
                <a:solidFill>
                  <a:schemeClr val="dk1"/>
                </a:solidFill>
              </a:rPr>
              <a:t>Fase 3: </a:t>
            </a:r>
            <a:r>
              <a:rPr lang="nl">
                <a:solidFill>
                  <a:schemeClr val="dk1"/>
                </a:solidFill>
              </a:rPr>
              <a:t>Deel vanaf einde bebouwde kom Roosbeek tot aan de grens met Kumtich (plannen nog niet helemaal klaar)</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25fbb244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25fbb244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00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515e0abcc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15e0abcc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feerbeeld_awv">
  <p:cSld name="Titeldia">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Google Shape;8;p2"/>
          <p:cNvSpPr/>
          <p:nvPr/>
        </p:nvSpPr>
        <p:spPr>
          <a:xfrm flipH="1">
            <a:off x="6852900" y="4039712"/>
            <a:ext cx="2291100" cy="1103700"/>
          </a:xfrm>
          <a:prstGeom prst="rtTriangl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 name="Google Shape;9;p2"/>
          <p:cNvSpPr/>
          <p:nvPr/>
        </p:nvSpPr>
        <p:spPr>
          <a:xfrm>
            <a:off x="7874876" y="0"/>
            <a:ext cx="1269000" cy="597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 name="Google Shape;10;p2"/>
          <p:cNvPicPr preferRelativeResize="0"/>
          <p:nvPr/>
        </p:nvPicPr>
        <p:blipFill rotWithShape="1">
          <a:blip r:embed="rId3">
            <a:alphaModFix/>
          </a:blip>
          <a:srcRect b="0" l="159" r="169" t="0"/>
          <a:stretch/>
        </p:blipFill>
        <p:spPr>
          <a:xfrm>
            <a:off x="8004337" y="158713"/>
            <a:ext cx="976414" cy="4147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1 1 2">
  <p:cSld name="Hoofdstuktitel eenvoudig_2_1_1_2">
    <p:bg>
      <p:bgPr>
        <a:solidFill>
          <a:schemeClr val="lt1"/>
        </a:solidFill>
      </p:bgPr>
    </p:bg>
    <p:spTree>
      <p:nvGrpSpPr>
        <p:cNvPr id="64" name="Shape 64"/>
        <p:cNvGrpSpPr/>
        <p:nvPr/>
      </p:nvGrpSpPr>
      <p:grpSpPr>
        <a:xfrm>
          <a:off x="0" y="0"/>
          <a:ext cx="0" cy="0"/>
          <a:chOff x="0" y="0"/>
          <a:chExt cx="0" cy="0"/>
        </a:xfrm>
      </p:grpSpPr>
      <p:sp>
        <p:nvSpPr>
          <p:cNvPr id="65" name="Google Shape;65;p11"/>
          <p:cNvSpPr/>
          <p:nvPr/>
        </p:nvSpPr>
        <p:spPr>
          <a:xfrm rot="5400000">
            <a:off x="1930988" y="-2022312"/>
            <a:ext cx="5282025" cy="9188125"/>
          </a:xfrm>
          <a:prstGeom prst="flowChartManualInpu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1"/>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67" name="Google Shape;67;p11"/>
          <p:cNvSpPr txBox="1"/>
          <p:nvPr>
            <p:ph type="ctrTitle"/>
          </p:nvPr>
        </p:nvSpPr>
        <p:spPr>
          <a:xfrm>
            <a:off x="1663000" y="597000"/>
            <a:ext cx="5724300" cy="25518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rgbClr val="FFFFFF"/>
              </a:buClr>
              <a:buSzPts val="3600"/>
              <a:buFont typeface="Calibri"/>
              <a:buNone/>
              <a:defRPr b="1" i="0" sz="3600" u="none" cap="none" strike="noStrike">
                <a:solidFill>
                  <a:srgbClr val="FFFFFF"/>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68" name="Google Shape;68;p11"/>
          <p:cNvSpPr txBox="1"/>
          <p:nvPr>
            <p:ph idx="1" type="subTitle"/>
          </p:nvPr>
        </p:nvSpPr>
        <p:spPr>
          <a:xfrm>
            <a:off x="1663000" y="31057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1 1 1">
  <p:cSld name="Hoofdstuktitel eenvoudig_2_1_1_1">
    <p:bg>
      <p:bgPr>
        <a:solidFill>
          <a:schemeClr val="lt1"/>
        </a:solidFill>
      </p:bgPr>
    </p:bg>
    <p:spTree>
      <p:nvGrpSpPr>
        <p:cNvPr id="69" name="Shape 69"/>
        <p:cNvGrpSpPr/>
        <p:nvPr/>
      </p:nvGrpSpPr>
      <p:grpSpPr>
        <a:xfrm>
          <a:off x="0" y="0"/>
          <a:ext cx="0" cy="0"/>
          <a:chOff x="0" y="0"/>
          <a:chExt cx="0" cy="0"/>
        </a:xfrm>
      </p:grpSpPr>
      <p:sp>
        <p:nvSpPr>
          <p:cNvPr id="70" name="Google Shape;70;p12"/>
          <p:cNvSpPr/>
          <p:nvPr/>
        </p:nvSpPr>
        <p:spPr>
          <a:xfrm rot="5400000">
            <a:off x="1930988" y="-2022312"/>
            <a:ext cx="5282025" cy="9188125"/>
          </a:xfrm>
          <a:prstGeom prst="flowChartManualInpu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 name="Google Shape;71;p12"/>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72" name="Google Shape;72;p12"/>
          <p:cNvSpPr txBox="1"/>
          <p:nvPr>
            <p:ph type="ctrTitle"/>
          </p:nvPr>
        </p:nvSpPr>
        <p:spPr>
          <a:xfrm>
            <a:off x="1663000" y="597000"/>
            <a:ext cx="5724300" cy="25518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rgbClr val="FFFFFF"/>
              </a:buClr>
              <a:buSzPts val="3600"/>
              <a:buFont typeface="Calibri"/>
              <a:buNone/>
              <a:defRPr b="1" i="0" sz="3600" u="none" cap="none" strike="noStrike">
                <a:solidFill>
                  <a:srgbClr val="FFFFFF"/>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73" name="Google Shape;73;p12"/>
          <p:cNvSpPr txBox="1"/>
          <p:nvPr>
            <p:ph idx="1" type="subTitle"/>
          </p:nvPr>
        </p:nvSpPr>
        <p:spPr>
          <a:xfrm>
            <a:off x="1663000" y="31057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1">
  <p:cSld name="Hoofdstuktitel eenvoudig_1">
    <p:bg>
      <p:bgPr>
        <a:solidFill>
          <a:schemeClr val="lt1"/>
        </a:solidFill>
      </p:bgPr>
    </p:bg>
    <p:spTree>
      <p:nvGrpSpPr>
        <p:cNvPr id="74" name="Shape 74"/>
        <p:cNvGrpSpPr/>
        <p:nvPr/>
      </p:nvGrpSpPr>
      <p:grpSpPr>
        <a:xfrm>
          <a:off x="0" y="0"/>
          <a:ext cx="0" cy="0"/>
          <a:chOff x="0" y="0"/>
          <a:chExt cx="0" cy="0"/>
        </a:xfrm>
      </p:grpSpPr>
      <p:pic>
        <p:nvPicPr>
          <p:cNvPr id="75" name="Google Shape;75;p13"/>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76" name="Google Shape;76;p13"/>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txBox="1"/>
          <p:nvPr>
            <p:ph idx="1" type="subTitle"/>
          </p:nvPr>
        </p:nvSpPr>
        <p:spPr>
          <a:xfrm>
            <a:off x="729000" y="808800"/>
            <a:ext cx="7024500" cy="51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chemeClr val="accent5"/>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3"/>
          <p:cNvSpPr txBox="1"/>
          <p:nvPr>
            <p:ph type="title"/>
          </p:nvPr>
        </p:nvSpPr>
        <p:spPr>
          <a:xfrm>
            <a:off x="729000" y="0"/>
            <a:ext cx="7024500" cy="808800"/>
          </a:xfrm>
          <a:prstGeom prst="rect">
            <a:avLst/>
          </a:prstGeom>
          <a:noFill/>
          <a:ln>
            <a:noFill/>
          </a:ln>
        </p:spPr>
        <p:txBody>
          <a:bodyPr anchorCtr="0" anchor="b" bIns="91425" lIns="91425" spcFirstLastPara="1" rIns="91425" wrap="square" tIns="91425">
            <a:noAutofit/>
          </a:bodyPr>
          <a:lstStyle>
            <a:lvl1pPr indent="0" lvl="0" marL="0" marR="0" rtl="0" algn="l">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p:cSld name="Titel en object">
    <p:bg>
      <p:bgPr>
        <a:solidFill>
          <a:schemeClr val="lt1"/>
        </a:solidFill>
      </p:bgPr>
    </p:bg>
    <p:spTree>
      <p:nvGrpSpPr>
        <p:cNvPr id="79" name="Shape 79"/>
        <p:cNvGrpSpPr/>
        <p:nvPr/>
      </p:nvGrpSpPr>
      <p:grpSpPr>
        <a:xfrm>
          <a:off x="0" y="0"/>
          <a:ext cx="0" cy="0"/>
          <a:chOff x="0" y="0"/>
          <a:chExt cx="0" cy="0"/>
        </a:xfrm>
      </p:grpSpPr>
      <p:sp>
        <p:nvSpPr>
          <p:cNvPr id="80" name="Google Shape;80;p14"/>
          <p:cNvSpPr txBox="1"/>
          <p:nvPr>
            <p:ph idx="1" type="body"/>
          </p:nvPr>
        </p:nvSpPr>
        <p:spPr>
          <a:xfrm>
            <a:off x="729000" y="1324300"/>
            <a:ext cx="7711800" cy="3278400"/>
          </a:xfrm>
          <a:prstGeom prst="rect">
            <a:avLst/>
          </a:prstGeom>
          <a:noFill/>
          <a:ln>
            <a:noFill/>
          </a:ln>
        </p:spPr>
        <p:txBody>
          <a:bodyPr anchorCtr="0" anchor="t" bIns="91425" lIns="91425" spcFirstLastPara="1" rIns="91425" wrap="square" tIns="91425">
            <a:noAutofit/>
          </a:bodyPr>
          <a:lstStyle>
            <a:lvl1pPr indent="-336550" lvl="0" marL="457200" marR="0" rtl="0" algn="l">
              <a:lnSpc>
                <a:spcPct val="100000"/>
              </a:lnSpc>
              <a:spcBef>
                <a:spcPts val="800"/>
              </a:spcBef>
              <a:spcAft>
                <a:spcPts val="0"/>
              </a:spcAft>
              <a:buClr>
                <a:srgbClr val="666666"/>
              </a:buClr>
              <a:buSzPts val="1700"/>
              <a:buFont typeface="Calibri"/>
              <a:buChar char="•"/>
              <a:defRPr i="0" sz="1700" u="none" cap="none" strike="noStrike">
                <a:solidFill>
                  <a:srgbClr val="666666"/>
                </a:solidFill>
                <a:latin typeface="Calibri"/>
                <a:ea typeface="Calibri"/>
                <a:cs typeface="Calibri"/>
                <a:sym typeface="Calibri"/>
              </a:defRPr>
            </a:lvl1pPr>
            <a:lvl2pPr indent="-336550" lvl="1" marL="914400" marR="0" rtl="0" algn="l">
              <a:lnSpc>
                <a:spcPct val="100000"/>
              </a:lnSpc>
              <a:spcBef>
                <a:spcPts val="400"/>
              </a:spcBef>
              <a:spcAft>
                <a:spcPts val="0"/>
              </a:spcAft>
              <a:buClr>
                <a:srgbClr val="666666"/>
              </a:buClr>
              <a:buSzPts val="1700"/>
              <a:buFont typeface="Calibri"/>
              <a:buChar char="•"/>
              <a:defRPr i="0" sz="1700" u="none" cap="none" strike="noStrike">
                <a:solidFill>
                  <a:srgbClr val="666666"/>
                </a:solidFill>
                <a:latin typeface="Calibri"/>
                <a:ea typeface="Calibri"/>
                <a:cs typeface="Calibri"/>
                <a:sym typeface="Calibri"/>
              </a:defRPr>
            </a:lvl2pPr>
            <a:lvl3pPr indent="-323850" lvl="2" marL="1371600" marR="0" rtl="0" algn="l">
              <a:lnSpc>
                <a:spcPct val="100000"/>
              </a:lnSpc>
              <a:spcBef>
                <a:spcPts val="400"/>
              </a:spcBef>
              <a:spcAft>
                <a:spcPts val="0"/>
              </a:spcAft>
              <a:buClr>
                <a:srgbClr val="666666"/>
              </a:buClr>
              <a:buSzPts val="1500"/>
              <a:buFont typeface="Calibri"/>
              <a:buChar char="•"/>
              <a:defRPr i="0" sz="1500" u="none" cap="none" strike="noStrike">
                <a:solidFill>
                  <a:srgbClr val="666666"/>
                </a:solidFill>
                <a:latin typeface="Calibri"/>
                <a:ea typeface="Calibri"/>
                <a:cs typeface="Calibri"/>
                <a:sym typeface="Calibri"/>
              </a:defRPr>
            </a:lvl3pPr>
            <a:lvl4pPr indent="-317500" lvl="3" marL="1828800" marR="0" rtl="0" algn="l">
              <a:lnSpc>
                <a:spcPct val="100000"/>
              </a:lnSpc>
              <a:spcBef>
                <a:spcPts val="400"/>
              </a:spcBef>
              <a:spcAft>
                <a:spcPts val="0"/>
              </a:spcAft>
              <a:buClr>
                <a:srgbClr val="666666"/>
              </a:buClr>
              <a:buSzPts val="1400"/>
              <a:buFont typeface="Calibri"/>
              <a:buChar char="•"/>
              <a:defRPr i="0" sz="1400" u="none" cap="none" strike="noStrike">
                <a:solidFill>
                  <a:srgbClr val="666666"/>
                </a:solidFill>
                <a:latin typeface="Calibri"/>
                <a:ea typeface="Calibri"/>
                <a:cs typeface="Calibri"/>
                <a:sym typeface="Calibri"/>
              </a:defRPr>
            </a:lvl4pPr>
            <a:lvl5pPr indent="-311150" lvl="4" marL="2286000" marR="0" rtl="0" algn="l">
              <a:lnSpc>
                <a:spcPct val="100000"/>
              </a:lnSpc>
              <a:spcBef>
                <a:spcPts val="400"/>
              </a:spcBef>
              <a:spcAft>
                <a:spcPts val="0"/>
              </a:spcAft>
              <a:buClr>
                <a:srgbClr val="666666"/>
              </a:buClr>
              <a:buSzPts val="1300"/>
              <a:buFont typeface="Calibri"/>
              <a:buChar char="•"/>
              <a:defRPr i="0" sz="1300" u="none" cap="none" strike="noStrike">
                <a:solidFill>
                  <a:srgbClr val="666666"/>
                </a:solidFill>
                <a:latin typeface="Calibri"/>
                <a:ea typeface="Calibri"/>
                <a:cs typeface="Calibri"/>
                <a:sym typeface="Calibri"/>
              </a:defRPr>
            </a:lvl5pPr>
            <a:lvl6pPr indent="-304800" lvl="5" marL="27432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6pPr>
            <a:lvl7pPr indent="-304800" lvl="6" marL="32004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7pPr>
            <a:lvl8pPr indent="-304800" lvl="7" marL="36576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8pPr>
            <a:lvl9pPr indent="-304800" lvl="8" marL="41148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9pPr>
          </a:lstStyle>
          <a:p/>
        </p:txBody>
      </p:sp>
      <p:sp>
        <p:nvSpPr>
          <p:cNvPr id="81" name="Google Shape;81;p14"/>
          <p:cNvSpPr txBox="1"/>
          <p:nvPr>
            <p:ph idx="12" type="sldNum"/>
          </p:nvPr>
        </p:nvSpPr>
        <p:spPr>
          <a:xfrm>
            <a:off x="8170479" y="4767263"/>
            <a:ext cx="8103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800">
                <a:solidFill>
                  <a:schemeClr val="dk1"/>
                </a:solidFill>
                <a:latin typeface="Arial"/>
                <a:ea typeface="Arial"/>
                <a:cs typeface="Arial"/>
                <a:sym typeface="Arial"/>
              </a:defRPr>
            </a:lvl1pPr>
            <a:lvl2pPr indent="0" lvl="1" marL="0" marR="0" rtl="0" algn="r">
              <a:spcBef>
                <a:spcPts val="0"/>
              </a:spcBef>
              <a:buNone/>
              <a:defRPr sz="800">
                <a:solidFill>
                  <a:schemeClr val="dk1"/>
                </a:solidFill>
                <a:latin typeface="Arial"/>
                <a:ea typeface="Arial"/>
                <a:cs typeface="Arial"/>
                <a:sym typeface="Arial"/>
              </a:defRPr>
            </a:lvl2pPr>
            <a:lvl3pPr indent="0" lvl="2" marL="0" marR="0" rtl="0" algn="r">
              <a:spcBef>
                <a:spcPts val="0"/>
              </a:spcBef>
              <a:buNone/>
              <a:defRPr sz="800">
                <a:solidFill>
                  <a:schemeClr val="dk1"/>
                </a:solidFill>
                <a:latin typeface="Arial"/>
                <a:ea typeface="Arial"/>
                <a:cs typeface="Arial"/>
                <a:sym typeface="Arial"/>
              </a:defRPr>
            </a:lvl3pPr>
            <a:lvl4pPr indent="0" lvl="3" marL="0" marR="0" rtl="0" algn="r">
              <a:spcBef>
                <a:spcPts val="0"/>
              </a:spcBef>
              <a:buNone/>
              <a:defRPr sz="800">
                <a:solidFill>
                  <a:schemeClr val="dk1"/>
                </a:solidFill>
                <a:latin typeface="Arial"/>
                <a:ea typeface="Arial"/>
                <a:cs typeface="Arial"/>
                <a:sym typeface="Arial"/>
              </a:defRPr>
            </a:lvl4pPr>
            <a:lvl5pPr indent="0" lvl="4" marL="0" marR="0" rtl="0" algn="r">
              <a:spcBef>
                <a:spcPts val="0"/>
              </a:spcBef>
              <a:buNone/>
              <a:defRPr sz="800">
                <a:solidFill>
                  <a:schemeClr val="dk1"/>
                </a:solidFill>
                <a:latin typeface="Arial"/>
                <a:ea typeface="Arial"/>
                <a:cs typeface="Arial"/>
                <a:sym typeface="Arial"/>
              </a:defRPr>
            </a:lvl5pPr>
            <a:lvl6pPr indent="0" lvl="5" marL="0" marR="0" rtl="0" algn="r">
              <a:spcBef>
                <a:spcPts val="0"/>
              </a:spcBef>
              <a:buNone/>
              <a:defRPr sz="800">
                <a:solidFill>
                  <a:schemeClr val="dk1"/>
                </a:solidFill>
                <a:latin typeface="Arial"/>
                <a:ea typeface="Arial"/>
                <a:cs typeface="Arial"/>
                <a:sym typeface="Arial"/>
              </a:defRPr>
            </a:lvl6pPr>
            <a:lvl7pPr indent="0" lvl="6" marL="0" marR="0" rtl="0" algn="r">
              <a:spcBef>
                <a:spcPts val="0"/>
              </a:spcBef>
              <a:buNone/>
              <a:defRPr sz="800">
                <a:solidFill>
                  <a:schemeClr val="dk1"/>
                </a:solidFill>
                <a:latin typeface="Arial"/>
                <a:ea typeface="Arial"/>
                <a:cs typeface="Arial"/>
                <a:sym typeface="Arial"/>
              </a:defRPr>
            </a:lvl7pPr>
            <a:lvl8pPr indent="0" lvl="7" marL="0" marR="0" rtl="0" algn="r">
              <a:spcBef>
                <a:spcPts val="0"/>
              </a:spcBef>
              <a:buNone/>
              <a:defRPr sz="800">
                <a:solidFill>
                  <a:schemeClr val="dk1"/>
                </a:solidFill>
                <a:latin typeface="Arial"/>
                <a:ea typeface="Arial"/>
                <a:cs typeface="Arial"/>
                <a:sym typeface="Arial"/>
              </a:defRPr>
            </a:lvl8pPr>
            <a:lvl9pPr indent="0" lvl="8" marL="0" marR="0" rt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
        <p:nvSpPr>
          <p:cNvPr id="82" name="Google Shape;82;p14"/>
          <p:cNvSpPr txBox="1"/>
          <p:nvPr>
            <p:ph idx="2" type="subTitle"/>
          </p:nvPr>
        </p:nvSpPr>
        <p:spPr>
          <a:xfrm>
            <a:off x="729000" y="808800"/>
            <a:ext cx="7024500" cy="51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chemeClr val="accent5"/>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14"/>
          <p:cNvSpPr txBox="1"/>
          <p:nvPr>
            <p:ph type="title"/>
          </p:nvPr>
        </p:nvSpPr>
        <p:spPr>
          <a:xfrm>
            <a:off x="729000" y="0"/>
            <a:ext cx="7024500" cy="808800"/>
          </a:xfrm>
          <a:prstGeom prst="rect">
            <a:avLst/>
          </a:prstGeom>
          <a:noFill/>
          <a:ln>
            <a:noFill/>
          </a:ln>
        </p:spPr>
        <p:txBody>
          <a:bodyPr anchorCtr="0" anchor="b" bIns="91425" lIns="91425" spcFirstLastPara="1" rIns="91425" wrap="square" tIns="91425">
            <a:noAutofit/>
          </a:bodyPr>
          <a:lstStyle>
            <a:lvl1pPr indent="0" lvl="0" marL="0" marR="0" rtl="0" algn="l">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84" name="Google Shape;84;p14"/>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4"/>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1">
  <p:cSld name="Titel en object_1">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15"/>
          <p:cNvSpPr txBox="1"/>
          <p:nvPr>
            <p:ph idx="12" type="sldNum"/>
          </p:nvPr>
        </p:nvSpPr>
        <p:spPr>
          <a:xfrm>
            <a:off x="8170479" y="4767263"/>
            <a:ext cx="8103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800">
                <a:solidFill>
                  <a:schemeClr val="dk1"/>
                </a:solidFill>
                <a:latin typeface="Arial"/>
                <a:ea typeface="Arial"/>
                <a:cs typeface="Arial"/>
                <a:sym typeface="Arial"/>
              </a:defRPr>
            </a:lvl1pPr>
            <a:lvl2pPr indent="0" lvl="1" marL="0" marR="0" rtl="0" algn="r">
              <a:spcBef>
                <a:spcPts val="0"/>
              </a:spcBef>
              <a:buNone/>
              <a:defRPr sz="800">
                <a:solidFill>
                  <a:schemeClr val="dk1"/>
                </a:solidFill>
                <a:latin typeface="Arial"/>
                <a:ea typeface="Arial"/>
                <a:cs typeface="Arial"/>
                <a:sym typeface="Arial"/>
              </a:defRPr>
            </a:lvl2pPr>
            <a:lvl3pPr indent="0" lvl="2" marL="0" marR="0" rtl="0" algn="r">
              <a:spcBef>
                <a:spcPts val="0"/>
              </a:spcBef>
              <a:buNone/>
              <a:defRPr sz="800">
                <a:solidFill>
                  <a:schemeClr val="dk1"/>
                </a:solidFill>
                <a:latin typeface="Arial"/>
                <a:ea typeface="Arial"/>
                <a:cs typeface="Arial"/>
                <a:sym typeface="Arial"/>
              </a:defRPr>
            </a:lvl3pPr>
            <a:lvl4pPr indent="0" lvl="3" marL="0" marR="0" rtl="0" algn="r">
              <a:spcBef>
                <a:spcPts val="0"/>
              </a:spcBef>
              <a:buNone/>
              <a:defRPr sz="800">
                <a:solidFill>
                  <a:schemeClr val="dk1"/>
                </a:solidFill>
                <a:latin typeface="Arial"/>
                <a:ea typeface="Arial"/>
                <a:cs typeface="Arial"/>
                <a:sym typeface="Arial"/>
              </a:defRPr>
            </a:lvl4pPr>
            <a:lvl5pPr indent="0" lvl="4" marL="0" marR="0" rtl="0" algn="r">
              <a:spcBef>
                <a:spcPts val="0"/>
              </a:spcBef>
              <a:buNone/>
              <a:defRPr sz="800">
                <a:solidFill>
                  <a:schemeClr val="dk1"/>
                </a:solidFill>
                <a:latin typeface="Arial"/>
                <a:ea typeface="Arial"/>
                <a:cs typeface="Arial"/>
                <a:sym typeface="Arial"/>
              </a:defRPr>
            </a:lvl5pPr>
            <a:lvl6pPr indent="0" lvl="5" marL="0" marR="0" rtl="0" algn="r">
              <a:spcBef>
                <a:spcPts val="0"/>
              </a:spcBef>
              <a:buNone/>
              <a:defRPr sz="800">
                <a:solidFill>
                  <a:schemeClr val="dk1"/>
                </a:solidFill>
                <a:latin typeface="Arial"/>
                <a:ea typeface="Arial"/>
                <a:cs typeface="Arial"/>
                <a:sym typeface="Arial"/>
              </a:defRPr>
            </a:lvl6pPr>
            <a:lvl7pPr indent="0" lvl="6" marL="0" marR="0" rtl="0" algn="r">
              <a:spcBef>
                <a:spcPts val="0"/>
              </a:spcBef>
              <a:buNone/>
              <a:defRPr sz="800">
                <a:solidFill>
                  <a:schemeClr val="dk1"/>
                </a:solidFill>
                <a:latin typeface="Arial"/>
                <a:ea typeface="Arial"/>
                <a:cs typeface="Arial"/>
                <a:sym typeface="Arial"/>
              </a:defRPr>
            </a:lvl7pPr>
            <a:lvl8pPr indent="0" lvl="7" marL="0" marR="0" rtl="0" algn="r">
              <a:spcBef>
                <a:spcPts val="0"/>
              </a:spcBef>
              <a:buNone/>
              <a:defRPr sz="800">
                <a:solidFill>
                  <a:schemeClr val="dk1"/>
                </a:solidFill>
                <a:latin typeface="Arial"/>
                <a:ea typeface="Arial"/>
                <a:cs typeface="Arial"/>
                <a:sym typeface="Arial"/>
              </a:defRPr>
            </a:lvl8pPr>
            <a:lvl9pPr indent="0" lvl="8" marL="0" marR="0" rt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
        <p:nvSpPr>
          <p:cNvPr id="88" name="Google Shape;88;p15"/>
          <p:cNvSpPr txBox="1"/>
          <p:nvPr>
            <p:ph type="title"/>
          </p:nvPr>
        </p:nvSpPr>
        <p:spPr>
          <a:xfrm>
            <a:off x="729000" y="158725"/>
            <a:ext cx="7024500" cy="793800"/>
          </a:xfrm>
          <a:prstGeom prst="rect">
            <a:avLst/>
          </a:prstGeom>
          <a:noFill/>
          <a:ln>
            <a:noFill/>
          </a:ln>
        </p:spPr>
        <p:txBody>
          <a:bodyPr anchorCtr="0" anchor="b" bIns="91425" lIns="91425" spcFirstLastPara="1" rIns="91425" wrap="square" tIns="91425">
            <a:noAutofit/>
          </a:bodyPr>
          <a:lstStyle>
            <a:lvl1pPr indent="0" lvl="0" marL="0" marR="0" rtl="0" algn="l">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pic>
        <p:nvPicPr>
          <p:cNvPr id="89" name="Google Shape;89;p15"/>
          <p:cNvPicPr preferRelativeResize="0"/>
          <p:nvPr/>
        </p:nvPicPr>
        <p:blipFill rotWithShape="1">
          <a:blip r:embed="rId3">
            <a:alphaModFix/>
          </a:blip>
          <a:srcRect b="0" l="159" r="169" t="0"/>
          <a:stretch/>
        </p:blipFill>
        <p:spPr>
          <a:xfrm>
            <a:off x="8004337" y="158713"/>
            <a:ext cx="976414" cy="41470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wee objecten">
  <p:cSld name="1_Titel en object">
    <p:bg>
      <p:bgPr>
        <a:solidFill>
          <a:schemeClr val="lt1"/>
        </a:solidFill>
      </p:bgPr>
    </p:bg>
    <p:spTree>
      <p:nvGrpSpPr>
        <p:cNvPr id="90" name="Shape 90"/>
        <p:cNvGrpSpPr/>
        <p:nvPr/>
      </p:nvGrpSpPr>
      <p:grpSpPr>
        <a:xfrm>
          <a:off x="0" y="0"/>
          <a:ext cx="0" cy="0"/>
          <a:chOff x="0" y="0"/>
          <a:chExt cx="0" cy="0"/>
        </a:xfrm>
      </p:grpSpPr>
      <p:sp>
        <p:nvSpPr>
          <p:cNvPr id="91" name="Google Shape;91;p16"/>
          <p:cNvSpPr txBox="1"/>
          <p:nvPr>
            <p:ph idx="1" type="body"/>
          </p:nvPr>
        </p:nvSpPr>
        <p:spPr>
          <a:xfrm>
            <a:off x="729000" y="1397400"/>
            <a:ext cx="3725700" cy="3205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8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1pPr>
            <a:lvl2pPr indent="-317500" lvl="1" marL="914400" marR="0" rtl="0" algn="l">
              <a:lnSpc>
                <a:spcPct val="100000"/>
              </a:lnSpc>
              <a:spcBef>
                <a:spcPts val="4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2pPr>
            <a:lvl3pPr indent="-317500" lvl="2" marL="1371600" marR="0" rtl="0" algn="l">
              <a:lnSpc>
                <a:spcPct val="100000"/>
              </a:lnSpc>
              <a:spcBef>
                <a:spcPts val="4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3pPr>
            <a:lvl4pPr indent="-317500" lvl="3" marL="1828800" marR="0" rtl="0" algn="l">
              <a:lnSpc>
                <a:spcPct val="100000"/>
              </a:lnSpc>
              <a:spcBef>
                <a:spcPts val="400"/>
              </a:spcBef>
              <a:spcAft>
                <a:spcPts val="0"/>
              </a:spcAft>
              <a:buClr>
                <a:srgbClr val="666666"/>
              </a:buClr>
              <a:buSzPts val="1400"/>
              <a:buFont typeface="Calibri"/>
              <a:buChar char="•"/>
              <a:defRPr i="0" sz="1400" u="none" cap="none" strike="noStrike">
                <a:solidFill>
                  <a:srgbClr val="666666"/>
                </a:solidFill>
                <a:latin typeface="Calibri"/>
                <a:ea typeface="Calibri"/>
                <a:cs typeface="Calibri"/>
                <a:sym typeface="Calibri"/>
              </a:defRPr>
            </a:lvl4pPr>
            <a:lvl5pPr indent="-311150" lvl="4" marL="2286000" marR="0" rtl="0" algn="l">
              <a:lnSpc>
                <a:spcPct val="100000"/>
              </a:lnSpc>
              <a:spcBef>
                <a:spcPts val="400"/>
              </a:spcBef>
              <a:spcAft>
                <a:spcPts val="0"/>
              </a:spcAft>
              <a:buClr>
                <a:srgbClr val="666666"/>
              </a:buClr>
              <a:buSzPts val="1300"/>
              <a:buFont typeface="Calibri"/>
              <a:buChar char="•"/>
              <a:defRPr i="0" sz="1300" u="none" cap="none" strike="noStrike">
                <a:solidFill>
                  <a:srgbClr val="666666"/>
                </a:solidFill>
                <a:latin typeface="Calibri"/>
                <a:ea typeface="Calibri"/>
                <a:cs typeface="Calibri"/>
                <a:sym typeface="Calibri"/>
              </a:defRPr>
            </a:lvl5pPr>
            <a:lvl6pPr indent="-304800" lvl="5" marL="27432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6pPr>
            <a:lvl7pPr indent="-304800" lvl="6" marL="32004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7pPr>
            <a:lvl8pPr indent="-304800" lvl="7" marL="36576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8pPr>
            <a:lvl9pPr indent="-304800" lvl="8" marL="41148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9pPr>
          </a:lstStyle>
          <a:p/>
        </p:txBody>
      </p:sp>
      <p:sp>
        <p:nvSpPr>
          <p:cNvPr id="92" name="Google Shape;92;p16"/>
          <p:cNvSpPr txBox="1"/>
          <p:nvPr>
            <p:ph idx="12" type="sldNum"/>
          </p:nvPr>
        </p:nvSpPr>
        <p:spPr>
          <a:xfrm>
            <a:off x="8170479" y="4767263"/>
            <a:ext cx="8103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800">
                <a:solidFill>
                  <a:schemeClr val="dk1"/>
                </a:solidFill>
                <a:latin typeface="Arial"/>
                <a:ea typeface="Arial"/>
                <a:cs typeface="Arial"/>
                <a:sym typeface="Arial"/>
              </a:defRPr>
            </a:lvl1pPr>
            <a:lvl2pPr indent="0" lvl="1" marL="0" marR="0" rtl="0" algn="r">
              <a:spcBef>
                <a:spcPts val="0"/>
              </a:spcBef>
              <a:buNone/>
              <a:defRPr sz="800">
                <a:solidFill>
                  <a:schemeClr val="dk1"/>
                </a:solidFill>
                <a:latin typeface="Arial"/>
                <a:ea typeface="Arial"/>
                <a:cs typeface="Arial"/>
                <a:sym typeface="Arial"/>
              </a:defRPr>
            </a:lvl2pPr>
            <a:lvl3pPr indent="0" lvl="2" marL="0" marR="0" rtl="0" algn="r">
              <a:spcBef>
                <a:spcPts val="0"/>
              </a:spcBef>
              <a:buNone/>
              <a:defRPr sz="800">
                <a:solidFill>
                  <a:schemeClr val="dk1"/>
                </a:solidFill>
                <a:latin typeface="Arial"/>
                <a:ea typeface="Arial"/>
                <a:cs typeface="Arial"/>
                <a:sym typeface="Arial"/>
              </a:defRPr>
            </a:lvl3pPr>
            <a:lvl4pPr indent="0" lvl="3" marL="0" marR="0" rtl="0" algn="r">
              <a:spcBef>
                <a:spcPts val="0"/>
              </a:spcBef>
              <a:buNone/>
              <a:defRPr sz="800">
                <a:solidFill>
                  <a:schemeClr val="dk1"/>
                </a:solidFill>
                <a:latin typeface="Arial"/>
                <a:ea typeface="Arial"/>
                <a:cs typeface="Arial"/>
                <a:sym typeface="Arial"/>
              </a:defRPr>
            </a:lvl4pPr>
            <a:lvl5pPr indent="0" lvl="4" marL="0" marR="0" rtl="0" algn="r">
              <a:spcBef>
                <a:spcPts val="0"/>
              </a:spcBef>
              <a:buNone/>
              <a:defRPr sz="800">
                <a:solidFill>
                  <a:schemeClr val="dk1"/>
                </a:solidFill>
                <a:latin typeface="Arial"/>
                <a:ea typeface="Arial"/>
                <a:cs typeface="Arial"/>
                <a:sym typeface="Arial"/>
              </a:defRPr>
            </a:lvl5pPr>
            <a:lvl6pPr indent="0" lvl="5" marL="0" marR="0" rtl="0" algn="r">
              <a:spcBef>
                <a:spcPts val="0"/>
              </a:spcBef>
              <a:buNone/>
              <a:defRPr sz="800">
                <a:solidFill>
                  <a:schemeClr val="dk1"/>
                </a:solidFill>
                <a:latin typeface="Arial"/>
                <a:ea typeface="Arial"/>
                <a:cs typeface="Arial"/>
                <a:sym typeface="Arial"/>
              </a:defRPr>
            </a:lvl6pPr>
            <a:lvl7pPr indent="0" lvl="6" marL="0" marR="0" rtl="0" algn="r">
              <a:spcBef>
                <a:spcPts val="0"/>
              </a:spcBef>
              <a:buNone/>
              <a:defRPr sz="800">
                <a:solidFill>
                  <a:schemeClr val="dk1"/>
                </a:solidFill>
                <a:latin typeface="Arial"/>
                <a:ea typeface="Arial"/>
                <a:cs typeface="Arial"/>
                <a:sym typeface="Arial"/>
              </a:defRPr>
            </a:lvl7pPr>
            <a:lvl8pPr indent="0" lvl="7" marL="0" marR="0" rtl="0" algn="r">
              <a:spcBef>
                <a:spcPts val="0"/>
              </a:spcBef>
              <a:buNone/>
              <a:defRPr sz="800">
                <a:solidFill>
                  <a:schemeClr val="dk1"/>
                </a:solidFill>
                <a:latin typeface="Arial"/>
                <a:ea typeface="Arial"/>
                <a:cs typeface="Arial"/>
                <a:sym typeface="Arial"/>
              </a:defRPr>
            </a:lvl8pPr>
            <a:lvl9pPr indent="0" lvl="8" marL="0" marR="0" rt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
        <p:nvSpPr>
          <p:cNvPr id="93" name="Google Shape;93;p16"/>
          <p:cNvSpPr txBox="1"/>
          <p:nvPr>
            <p:ph idx="2" type="body"/>
          </p:nvPr>
        </p:nvSpPr>
        <p:spPr>
          <a:xfrm>
            <a:off x="4710449" y="1397401"/>
            <a:ext cx="3687300" cy="3205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8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1pPr>
            <a:lvl2pPr indent="-317500" lvl="1" marL="914400" marR="0" rtl="0" algn="l">
              <a:lnSpc>
                <a:spcPct val="100000"/>
              </a:lnSpc>
              <a:spcBef>
                <a:spcPts val="4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2pPr>
            <a:lvl3pPr indent="-317500" lvl="2" marL="1371600" marR="0" rtl="0" algn="l">
              <a:lnSpc>
                <a:spcPct val="100000"/>
              </a:lnSpc>
              <a:spcBef>
                <a:spcPts val="4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3pPr>
            <a:lvl4pPr indent="-317500" lvl="3" marL="1828800" marR="0" rtl="0" algn="l">
              <a:lnSpc>
                <a:spcPct val="100000"/>
              </a:lnSpc>
              <a:spcBef>
                <a:spcPts val="400"/>
              </a:spcBef>
              <a:spcAft>
                <a:spcPts val="0"/>
              </a:spcAft>
              <a:buClr>
                <a:srgbClr val="666666"/>
              </a:buClr>
              <a:buSzPts val="1400"/>
              <a:buFont typeface="Calibri"/>
              <a:buChar char="•"/>
              <a:defRPr i="0" sz="1400" u="none" cap="none" strike="noStrike">
                <a:solidFill>
                  <a:srgbClr val="666666"/>
                </a:solidFill>
                <a:latin typeface="Calibri"/>
                <a:ea typeface="Calibri"/>
                <a:cs typeface="Calibri"/>
                <a:sym typeface="Calibri"/>
              </a:defRPr>
            </a:lvl4pPr>
            <a:lvl5pPr indent="-317500" lvl="4" marL="2286000" marR="0" rtl="0" algn="l">
              <a:lnSpc>
                <a:spcPct val="100000"/>
              </a:lnSpc>
              <a:spcBef>
                <a:spcPts val="400"/>
              </a:spcBef>
              <a:spcAft>
                <a:spcPts val="0"/>
              </a:spcAft>
              <a:buClr>
                <a:srgbClr val="666666"/>
              </a:buClr>
              <a:buSzPts val="1400"/>
              <a:buFont typeface="Calibri"/>
              <a:buChar char="•"/>
              <a:defRPr i="0" u="none" cap="none" strike="noStrike">
                <a:solidFill>
                  <a:srgbClr val="666666"/>
                </a:solidFill>
                <a:latin typeface="Calibri"/>
                <a:ea typeface="Calibri"/>
                <a:cs typeface="Calibri"/>
                <a:sym typeface="Calibri"/>
              </a:defRPr>
            </a:lvl5pPr>
            <a:lvl6pPr indent="-304800" lvl="5" marL="27432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6pPr>
            <a:lvl7pPr indent="-304800" lvl="6" marL="32004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7pPr>
            <a:lvl8pPr indent="-304800" lvl="7" marL="36576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8pPr>
            <a:lvl9pPr indent="-304800" lvl="8" marL="4114800" marR="0" rtl="0" algn="l">
              <a:lnSpc>
                <a:spcPct val="90000"/>
              </a:lnSpc>
              <a:spcBef>
                <a:spcPts val="400"/>
              </a:spcBef>
              <a:spcAft>
                <a:spcPts val="0"/>
              </a:spcAft>
              <a:buClr>
                <a:srgbClr val="666666"/>
              </a:buClr>
              <a:buSzPts val="1200"/>
              <a:buFont typeface="Calibri"/>
              <a:buChar char="•"/>
              <a:defRPr i="0" sz="1200" u="none" cap="none" strike="noStrike">
                <a:solidFill>
                  <a:srgbClr val="666666"/>
                </a:solidFill>
                <a:latin typeface="Calibri"/>
                <a:ea typeface="Calibri"/>
                <a:cs typeface="Calibri"/>
                <a:sym typeface="Calibri"/>
              </a:defRPr>
            </a:lvl9pPr>
          </a:lstStyle>
          <a:p/>
        </p:txBody>
      </p:sp>
      <p:sp>
        <p:nvSpPr>
          <p:cNvPr id="94" name="Google Shape;94;p16"/>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6"/>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96" name="Google Shape;96;p16"/>
          <p:cNvSpPr txBox="1"/>
          <p:nvPr>
            <p:ph idx="3" type="subTitle"/>
          </p:nvPr>
        </p:nvSpPr>
        <p:spPr>
          <a:xfrm>
            <a:off x="729000" y="808800"/>
            <a:ext cx="7024500" cy="51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chemeClr val="accent5"/>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16"/>
          <p:cNvSpPr txBox="1"/>
          <p:nvPr>
            <p:ph type="title"/>
          </p:nvPr>
        </p:nvSpPr>
        <p:spPr>
          <a:xfrm>
            <a:off x="729000" y="0"/>
            <a:ext cx="7024500" cy="808800"/>
          </a:xfrm>
          <a:prstGeom prst="rect">
            <a:avLst/>
          </a:prstGeom>
          <a:noFill/>
          <a:ln>
            <a:noFill/>
          </a:ln>
        </p:spPr>
        <p:txBody>
          <a:bodyPr anchorCtr="0" anchor="b" bIns="91425" lIns="91425" spcFirstLastPara="1" rIns="91425" wrap="square" tIns="91425">
            <a:noAutofit/>
          </a:bodyPr>
          <a:lstStyle>
            <a:lvl1pPr indent="0" lvl="0" marL="0" marR="0" rtl="0" algn="l">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gen 1">
  <p:cSld name="Titeldia_1">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p:nvPr/>
        </p:nvSpPr>
        <p:spPr>
          <a:xfrm flipH="1">
            <a:off x="6852900" y="4039712"/>
            <a:ext cx="2291100" cy="1103700"/>
          </a:xfrm>
          <a:prstGeom prst="rtTriangl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 name="Google Shape;13;p3"/>
          <p:cNvSpPr txBox="1"/>
          <p:nvPr>
            <p:ph type="ctrTitle"/>
          </p:nvPr>
        </p:nvSpPr>
        <p:spPr>
          <a:xfrm>
            <a:off x="4257825" y="597000"/>
            <a:ext cx="4310400" cy="14571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14" name="Google Shape;14;p3"/>
          <p:cNvSpPr txBox="1"/>
          <p:nvPr>
            <p:ph idx="1" type="subTitle"/>
          </p:nvPr>
        </p:nvSpPr>
        <p:spPr>
          <a:xfrm>
            <a:off x="4257825" y="19976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666666"/>
              </a:buClr>
              <a:buSzPts val="1500"/>
              <a:buFont typeface="Calibri"/>
              <a:buNone/>
              <a:defRPr i="0" sz="1500" u="none" cap="none" strike="noStrike">
                <a:solidFill>
                  <a:srgbClr val="666666"/>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5" name="Google Shape;15;p3"/>
          <p:cNvSpPr/>
          <p:nvPr/>
        </p:nvSpPr>
        <p:spPr>
          <a:xfrm>
            <a:off x="7874876" y="0"/>
            <a:ext cx="1269000" cy="597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 name="Google Shape;16;p3"/>
          <p:cNvPicPr preferRelativeResize="0"/>
          <p:nvPr/>
        </p:nvPicPr>
        <p:blipFill rotWithShape="1">
          <a:blip r:embed="rId3">
            <a:alphaModFix/>
          </a:blip>
          <a:srcRect b="0" l="159" r="169" t="0"/>
          <a:stretch/>
        </p:blipFill>
        <p:spPr>
          <a:xfrm>
            <a:off x="8004337" y="158713"/>
            <a:ext cx="976414" cy="4147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p:cSld name="Hoofdstuktitel eenvoudig">
    <p:bg>
      <p:bgPr>
        <a:solidFill>
          <a:schemeClr val="lt1"/>
        </a:solidFill>
      </p:bgPr>
    </p:bg>
    <p:spTree>
      <p:nvGrpSpPr>
        <p:cNvPr id="17" name="Shape 17"/>
        <p:cNvGrpSpPr/>
        <p:nvPr/>
      </p:nvGrpSpPr>
      <p:grpSpPr>
        <a:xfrm>
          <a:off x="0" y="0"/>
          <a:ext cx="0" cy="0"/>
          <a:chOff x="0" y="0"/>
          <a:chExt cx="0" cy="0"/>
        </a:xfrm>
      </p:grpSpPr>
      <p:pic>
        <p:nvPicPr>
          <p:cNvPr id="18" name="Google Shape;18;p4"/>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19" name="Google Shape;19;p4"/>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ctrTitle"/>
          </p:nvPr>
        </p:nvSpPr>
        <p:spPr>
          <a:xfrm>
            <a:off x="4257825" y="597000"/>
            <a:ext cx="4310400" cy="14571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21" name="Google Shape;21;p4"/>
          <p:cNvSpPr txBox="1"/>
          <p:nvPr>
            <p:ph idx="1" type="subTitle"/>
          </p:nvPr>
        </p:nvSpPr>
        <p:spPr>
          <a:xfrm>
            <a:off x="4257825" y="19976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666666"/>
              </a:buClr>
              <a:buSzPts val="1500"/>
              <a:buFont typeface="Calibri"/>
              <a:buNone/>
              <a:defRPr i="0" sz="1500" u="none" cap="none" strike="noStrike">
                <a:solidFill>
                  <a:srgbClr val="666666"/>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p:cSld name="Hoofdstuktitel eenvoudig_2">
    <p:bg>
      <p:bgPr>
        <a:solidFill>
          <a:schemeClr val="lt1"/>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24" name="Google Shape;24;p5"/>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txBox="1"/>
          <p:nvPr>
            <p:ph type="ctrTitle"/>
          </p:nvPr>
        </p:nvSpPr>
        <p:spPr>
          <a:xfrm>
            <a:off x="4257825" y="597000"/>
            <a:ext cx="4310400" cy="14571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26" name="Google Shape;26;p5"/>
          <p:cNvSpPr txBox="1"/>
          <p:nvPr>
            <p:ph idx="1" type="subTitle"/>
          </p:nvPr>
        </p:nvSpPr>
        <p:spPr>
          <a:xfrm>
            <a:off x="4257825" y="19976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666666"/>
              </a:buClr>
              <a:buSzPts val="1500"/>
              <a:buFont typeface="Calibri"/>
              <a:buNone/>
              <a:defRPr i="0" sz="1500" u="none" cap="none" strike="noStrike">
                <a:solidFill>
                  <a:srgbClr val="666666"/>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7" name="Google Shape;27;p5"/>
          <p:cNvSpPr/>
          <p:nvPr/>
        </p:nvSpPr>
        <p:spPr>
          <a:xfrm rot="5400000">
            <a:off x="-424775" y="424775"/>
            <a:ext cx="5143500" cy="4293950"/>
          </a:xfrm>
          <a:prstGeom prst="flowChartManualInpu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idx="2" type="ctrTitle"/>
          </p:nvPr>
        </p:nvSpPr>
        <p:spPr>
          <a:xfrm>
            <a:off x="290700" y="812625"/>
            <a:ext cx="3153600" cy="766500"/>
          </a:xfrm>
          <a:prstGeom prst="rect">
            <a:avLst/>
          </a:prstGeom>
          <a:noFill/>
          <a:ln>
            <a:noFill/>
          </a:ln>
        </p:spPr>
        <p:txBody>
          <a:bodyPr anchorCtr="0" anchor="t" bIns="91425" lIns="91425" spcFirstLastPara="1" rIns="91425" wrap="square" tIns="91425">
            <a:noAutofit/>
          </a:bodyPr>
          <a:lstStyle>
            <a:lvl1pPr indent="0" lvl="0" marL="0" marR="0" rtl="0">
              <a:lnSpc>
                <a:spcPct val="70000"/>
              </a:lnSpc>
              <a:spcBef>
                <a:spcPts val="0"/>
              </a:spcBef>
              <a:spcAft>
                <a:spcPts val="0"/>
              </a:spcAft>
              <a:buClr>
                <a:srgbClr val="FFFFFF"/>
              </a:buClr>
              <a:buSzPts val="2400"/>
              <a:buFont typeface="Calibri"/>
              <a:buNone/>
              <a:defRPr b="1" i="0" sz="2400" u="none" cap="none" strike="noStrike">
                <a:solidFill>
                  <a:srgbClr val="FFFFFF"/>
                </a:solidFill>
                <a:latin typeface="Calibri"/>
                <a:ea typeface="Calibri"/>
                <a:cs typeface="Calibri"/>
                <a:sym typeface="Calibri"/>
              </a:defRPr>
            </a:lvl1pPr>
            <a:lvl2pPr indent="0" lvl="1" rtl="0">
              <a:spcBef>
                <a:spcPts val="0"/>
              </a:spcBef>
              <a:spcAft>
                <a:spcPts val="0"/>
              </a:spcAft>
              <a:buSzPts val="2400"/>
              <a:buNone/>
              <a:defRPr sz="2400"/>
            </a:lvl2pPr>
            <a:lvl3pPr indent="0" lvl="2" rtl="0">
              <a:spcBef>
                <a:spcPts val="0"/>
              </a:spcBef>
              <a:spcAft>
                <a:spcPts val="0"/>
              </a:spcAft>
              <a:buSzPts val="2400"/>
              <a:buNone/>
              <a:defRPr sz="2400"/>
            </a:lvl3pPr>
            <a:lvl4pPr indent="0" lvl="3" rtl="0">
              <a:spcBef>
                <a:spcPts val="0"/>
              </a:spcBef>
              <a:spcAft>
                <a:spcPts val="0"/>
              </a:spcAft>
              <a:buSzPts val="2400"/>
              <a:buNone/>
              <a:defRPr sz="2400"/>
            </a:lvl4pPr>
            <a:lvl5pPr indent="0" lvl="4" rtl="0">
              <a:spcBef>
                <a:spcPts val="0"/>
              </a:spcBef>
              <a:spcAft>
                <a:spcPts val="0"/>
              </a:spcAft>
              <a:buSzPts val="2400"/>
              <a:buNone/>
              <a:defRPr sz="2400"/>
            </a:lvl5pPr>
            <a:lvl6pPr indent="0" lvl="5" rtl="0">
              <a:spcBef>
                <a:spcPts val="0"/>
              </a:spcBef>
              <a:spcAft>
                <a:spcPts val="0"/>
              </a:spcAft>
              <a:buSzPts val="2400"/>
              <a:buNone/>
              <a:defRPr sz="2400"/>
            </a:lvl6pPr>
            <a:lvl7pPr indent="0" lvl="6" rtl="0">
              <a:spcBef>
                <a:spcPts val="0"/>
              </a:spcBef>
              <a:spcAft>
                <a:spcPts val="0"/>
              </a:spcAft>
              <a:buSzPts val="2400"/>
              <a:buNone/>
              <a:defRPr sz="2400"/>
            </a:lvl7pPr>
            <a:lvl8pPr indent="0" lvl="7" rtl="0">
              <a:spcBef>
                <a:spcPts val="0"/>
              </a:spcBef>
              <a:spcAft>
                <a:spcPts val="0"/>
              </a:spcAft>
              <a:buSzPts val="2400"/>
              <a:buNone/>
              <a:defRPr sz="2400"/>
            </a:lvl8pPr>
            <a:lvl9pPr indent="0" lvl="8" rtl="0">
              <a:spcBef>
                <a:spcPts val="0"/>
              </a:spcBef>
              <a:spcAft>
                <a:spcPts val="0"/>
              </a:spcAft>
              <a:buSzPts val="2400"/>
              <a:buNone/>
              <a:defRPr sz="2400"/>
            </a:lvl9pPr>
          </a:lstStyle>
          <a:p/>
        </p:txBody>
      </p:sp>
      <p:sp>
        <p:nvSpPr>
          <p:cNvPr id="29" name="Google Shape;29;p5"/>
          <p:cNvSpPr txBox="1"/>
          <p:nvPr>
            <p:ph idx="3" type="subTitle"/>
          </p:nvPr>
        </p:nvSpPr>
        <p:spPr>
          <a:xfrm>
            <a:off x="290700" y="1997600"/>
            <a:ext cx="3014100" cy="6771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2">
  <p:cSld name="Hoofdstuktitel eenvoudig_2_2">
    <p:bg>
      <p:bgPr>
        <a:solidFill>
          <a:schemeClr val="lt1"/>
        </a:solidFill>
      </p:bgPr>
    </p:bg>
    <p:spTree>
      <p:nvGrpSpPr>
        <p:cNvPr id="30"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32" name="Google Shape;32;p6"/>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type="ctrTitle"/>
          </p:nvPr>
        </p:nvSpPr>
        <p:spPr>
          <a:xfrm>
            <a:off x="4257825" y="597000"/>
            <a:ext cx="4310400" cy="14571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34" name="Google Shape;34;p6"/>
          <p:cNvSpPr txBox="1"/>
          <p:nvPr>
            <p:ph idx="1" type="subTitle"/>
          </p:nvPr>
        </p:nvSpPr>
        <p:spPr>
          <a:xfrm>
            <a:off x="4257825" y="19976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666666"/>
              </a:buClr>
              <a:buSzPts val="1500"/>
              <a:buFont typeface="Calibri"/>
              <a:buNone/>
              <a:defRPr i="0" sz="1500" u="none" cap="none" strike="noStrike">
                <a:solidFill>
                  <a:srgbClr val="666666"/>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35" name="Google Shape;35;p6"/>
          <p:cNvSpPr/>
          <p:nvPr/>
        </p:nvSpPr>
        <p:spPr>
          <a:xfrm rot="5400000">
            <a:off x="-424775" y="424775"/>
            <a:ext cx="5143500" cy="4293950"/>
          </a:xfrm>
          <a:prstGeom prst="flowChartManualInpu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idx="2" type="ctrTitle"/>
          </p:nvPr>
        </p:nvSpPr>
        <p:spPr>
          <a:xfrm>
            <a:off x="290700" y="812625"/>
            <a:ext cx="3153600" cy="766500"/>
          </a:xfrm>
          <a:prstGeom prst="rect">
            <a:avLst/>
          </a:prstGeom>
          <a:noFill/>
          <a:ln>
            <a:noFill/>
          </a:ln>
        </p:spPr>
        <p:txBody>
          <a:bodyPr anchorCtr="0" anchor="t" bIns="91425" lIns="91425" spcFirstLastPara="1" rIns="91425" wrap="square" tIns="91425">
            <a:noAutofit/>
          </a:bodyPr>
          <a:lstStyle>
            <a:lvl1pPr indent="0" lvl="0" marL="0" marR="0" rtl="0">
              <a:lnSpc>
                <a:spcPct val="70000"/>
              </a:lnSpc>
              <a:spcBef>
                <a:spcPts val="0"/>
              </a:spcBef>
              <a:spcAft>
                <a:spcPts val="0"/>
              </a:spcAft>
              <a:buClr>
                <a:srgbClr val="FFFFFF"/>
              </a:buClr>
              <a:buSzPts val="2400"/>
              <a:buFont typeface="Calibri"/>
              <a:buNone/>
              <a:defRPr b="1" i="0" sz="2400" u="none" cap="none" strike="noStrike">
                <a:solidFill>
                  <a:srgbClr val="FFFFFF"/>
                </a:solidFill>
                <a:latin typeface="Calibri"/>
                <a:ea typeface="Calibri"/>
                <a:cs typeface="Calibri"/>
                <a:sym typeface="Calibri"/>
              </a:defRPr>
            </a:lvl1pPr>
            <a:lvl2pPr indent="0" lvl="1" rtl="0">
              <a:spcBef>
                <a:spcPts val="0"/>
              </a:spcBef>
              <a:spcAft>
                <a:spcPts val="0"/>
              </a:spcAft>
              <a:buSzPts val="2400"/>
              <a:buNone/>
              <a:defRPr sz="2400"/>
            </a:lvl2pPr>
            <a:lvl3pPr indent="0" lvl="2" rtl="0">
              <a:spcBef>
                <a:spcPts val="0"/>
              </a:spcBef>
              <a:spcAft>
                <a:spcPts val="0"/>
              </a:spcAft>
              <a:buSzPts val="2400"/>
              <a:buNone/>
              <a:defRPr sz="2400"/>
            </a:lvl3pPr>
            <a:lvl4pPr indent="0" lvl="3" rtl="0">
              <a:spcBef>
                <a:spcPts val="0"/>
              </a:spcBef>
              <a:spcAft>
                <a:spcPts val="0"/>
              </a:spcAft>
              <a:buSzPts val="2400"/>
              <a:buNone/>
              <a:defRPr sz="2400"/>
            </a:lvl4pPr>
            <a:lvl5pPr indent="0" lvl="4" rtl="0">
              <a:spcBef>
                <a:spcPts val="0"/>
              </a:spcBef>
              <a:spcAft>
                <a:spcPts val="0"/>
              </a:spcAft>
              <a:buSzPts val="2400"/>
              <a:buNone/>
              <a:defRPr sz="2400"/>
            </a:lvl5pPr>
            <a:lvl6pPr indent="0" lvl="5" rtl="0">
              <a:spcBef>
                <a:spcPts val="0"/>
              </a:spcBef>
              <a:spcAft>
                <a:spcPts val="0"/>
              </a:spcAft>
              <a:buSzPts val="2400"/>
              <a:buNone/>
              <a:defRPr sz="2400"/>
            </a:lvl6pPr>
            <a:lvl7pPr indent="0" lvl="6" rtl="0">
              <a:spcBef>
                <a:spcPts val="0"/>
              </a:spcBef>
              <a:spcAft>
                <a:spcPts val="0"/>
              </a:spcAft>
              <a:buSzPts val="2400"/>
              <a:buNone/>
              <a:defRPr sz="2400"/>
            </a:lvl7pPr>
            <a:lvl8pPr indent="0" lvl="7" rtl="0">
              <a:spcBef>
                <a:spcPts val="0"/>
              </a:spcBef>
              <a:spcAft>
                <a:spcPts val="0"/>
              </a:spcAft>
              <a:buSzPts val="2400"/>
              <a:buNone/>
              <a:defRPr sz="2400"/>
            </a:lvl8pPr>
            <a:lvl9pPr indent="0" lvl="8" rtl="0">
              <a:spcBef>
                <a:spcPts val="0"/>
              </a:spcBef>
              <a:spcAft>
                <a:spcPts val="0"/>
              </a:spcAft>
              <a:buSzPts val="2400"/>
              <a:buNone/>
              <a:defRPr sz="2400"/>
            </a:lvl9pPr>
          </a:lstStyle>
          <a:p/>
        </p:txBody>
      </p:sp>
      <p:sp>
        <p:nvSpPr>
          <p:cNvPr id="37" name="Google Shape;37;p6"/>
          <p:cNvSpPr txBox="1"/>
          <p:nvPr>
            <p:ph idx="3" type="subTitle"/>
          </p:nvPr>
        </p:nvSpPr>
        <p:spPr>
          <a:xfrm>
            <a:off x="290700" y="1997600"/>
            <a:ext cx="3014100" cy="6771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2 2">
  <p:cSld name="Hoofdstuktitel eenvoudig_2_2_2">
    <p:bg>
      <p:bgPr>
        <a:solidFill>
          <a:schemeClr val="lt1"/>
        </a:solidFill>
      </p:bgPr>
    </p:bg>
    <p:spTree>
      <p:nvGrpSpPr>
        <p:cNvPr id="38"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40" name="Google Shape;40;p7"/>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txBox="1"/>
          <p:nvPr>
            <p:ph type="ctrTitle"/>
          </p:nvPr>
        </p:nvSpPr>
        <p:spPr>
          <a:xfrm>
            <a:off x="4257825" y="597000"/>
            <a:ext cx="4310400" cy="14571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42" name="Google Shape;42;p7"/>
          <p:cNvSpPr txBox="1"/>
          <p:nvPr>
            <p:ph idx="1" type="subTitle"/>
          </p:nvPr>
        </p:nvSpPr>
        <p:spPr>
          <a:xfrm>
            <a:off x="4257825" y="19976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666666"/>
              </a:buClr>
              <a:buSzPts val="1500"/>
              <a:buFont typeface="Calibri"/>
              <a:buNone/>
              <a:defRPr i="0" sz="1500" u="none" cap="none" strike="noStrike">
                <a:solidFill>
                  <a:srgbClr val="666666"/>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43" name="Google Shape;43;p7"/>
          <p:cNvSpPr/>
          <p:nvPr/>
        </p:nvSpPr>
        <p:spPr>
          <a:xfrm rot="5400000">
            <a:off x="-424775" y="424775"/>
            <a:ext cx="5143500" cy="4293950"/>
          </a:xfrm>
          <a:prstGeom prst="flowChartManualInpu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txBox="1"/>
          <p:nvPr>
            <p:ph idx="2" type="ctrTitle"/>
          </p:nvPr>
        </p:nvSpPr>
        <p:spPr>
          <a:xfrm>
            <a:off x="290700" y="812625"/>
            <a:ext cx="3153600" cy="766500"/>
          </a:xfrm>
          <a:prstGeom prst="rect">
            <a:avLst/>
          </a:prstGeom>
          <a:noFill/>
          <a:ln>
            <a:noFill/>
          </a:ln>
        </p:spPr>
        <p:txBody>
          <a:bodyPr anchorCtr="0" anchor="t" bIns="91425" lIns="91425" spcFirstLastPara="1" rIns="91425" wrap="square" tIns="91425">
            <a:noAutofit/>
          </a:bodyPr>
          <a:lstStyle>
            <a:lvl1pPr indent="0" lvl="0" marL="0" marR="0" rtl="0">
              <a:lnSpc>
                <a:spcPct val="70000"/>
              </a:lnSpc>
              <a:spcBef>
                <a:spcPts val="0"/>
              </a:spcBef>
              <a:spcAft>
                <a:spcPts val="0"/>
              </a:spcAft>
              <a:buClr>
                <a:srgbClr val="FFFFFF"/>
              </a:buClr>
              <a:buSzPts val="2400"/>
              <a:buFont typeface="Calibri"/>
              <a:buNone/>
              <a:defRPr b="1" i="0" sz="2400" u="none" cap="none" strike="noStrike">
                <a:solidFill>
                  <a:srgbClr val="FFFFFF"/>
                </a:solidFill>
                <a:latin typeface="Calibri"/>
                <a:ea typeface="Calibri"/>
                <a:cs typeface="Calibri"/>
                <a:sym typeface="Calibri"/>
              </a:defRPr>
            </a:lvl1pPr>
            <a:lvl2pPr indent="0" lvl="1" rtl="0">
              <a:spcBef>
                <a:spcPts val="0"/>
              </a:spcBef>
              <a:spcAft>
                <a:spcPts val="0"/>
              </a:spcAft>
              <a:buSzPts val="2400"/>
              <a:buNone/>
              <a:defRPr sz="2400"/>
            </a:lvl2pPr>
            <a:lvl3pPr indent="0" lvl="2" rtl="0">
              <a:spcBef>
                <a:spcPts val="0"/>
              </a:spcBef>
              <a:spcAft>
                <a:spcPts val="0"/>
              </a:spcAft>
              <a:buSzPts val="2400"/>
              <a:buNone/>
              <a:defRPr sz="2400"/>
            </a:lvl3pPr>
            <a:lvl4pPr indent="0" lvl="3" rtl="0">
              <a:spcBef>
                <a:spcPts val="0"/>
              </a:spcBef>
              <a:spcAft>
                <a:spcPts val="0"/>
              </a:spcAft>
              <a:buSzPts val="2400"/>
              <a:buNone/>
              <a:defRPr sz="2400"/>
            </a:lvl4pPr>
            <a:lvl5pPr indent="0" lvl="4" rtl="0">
              <a:spcBef>
                <a:spcPts val="0"/>
              </a:spcBef>
              <a:spcAft>
                <a:spcPts val="0"/>
              </a:spcAft>
              <a:buSzPts val="2400"/>
              <a:buNone/>
              <a:defRPr sz="2400"/>
            </a:lvl5pPr>
            <a:lvl6pPr indent="0" lvl="5" rtl="0">
              <a:spcBef>
                <a:spcPts val="0"/>
              </a:spcBef>
              <a:spcAft>
                <a:spcPts val="0"/>
              </a:spcAft>
              <a:buSzPts val="2400"/>
              <a:buNone/>
              <a:defRPr sz="2400"/>
            </a:lvl6pPr>
            <a:lvl7pPr indent="0" lvl="6" rtl="0">
              <a:spcBef>
                <a:spcPts val="0"/>
              </a:spcBef>
              <a:spcAft>
                <a:spcPts val="0"/>
              </a:spcAft>
              <a:buSzPts val="2400"/>
              <a:buNone/>
              <a:defRPr sz="2400"/>
            </a:lvl7pPr>
            <a:lvl8pPr indent="0" lvl="7" rtl="0">
              <a:spcBef>
                <a:spcPts val="0"/>
              </a:spcBef>
              <a:spcAft>
                <a:spcPts val="0"/>
              </a:spcAft>
              <a:buSzPts val="2400"/>
              <a:buNone/>
              <a:defRPr sz="2400"/>
            </a:lvl8pPr>
            <a:lvl9pPr indent="0" lvl="8" rtl="0">
              <a:spcBef>
                <a:spcPts val="0"/>
              </a:spcBef>
              <a:spcAft>
                <a:spcPts val="0"/>
              </a:spcAft>
              <a:buSzPts val="2400"/>
              <a:buNone/>
              <a:defRPr sz="2400"/>
            </a:lvl9pPr>
          </a:lstStyle>
          <a:p/>
        </p:txBody>
      </p:sp>
      <p:sp>
        <p:nvSpPr>
          <p:cNvPr id="45" name="Google Shape;45;p7"/>
          <p:cNvSpPr txBox="1"/>
          <p:nvPr>
            <p:ph idx="3" type="subTitle"/>
          </p:nvPr>
        </p:nvSpPr>
        <p:spPr>
          <a:xfrm>
            <a:off x="290700" y="1997600"/>
            <a:ext cx="3014100" cy="6771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2 1">
  <p:cSld name="Hoofdstuktitel eenvoudig_2_2_1">
    <p:bg>
      <p:bgPr>
        <a:solidFill>
          <a:schemeClr val="lt1"/>
        </a:solidFill>
      </p:bgPr>
    </p:bg>
    <p:spTree>
      <p:nvGrpSpPr>
        <p:cNvPr id="46"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48" name="Google Shape;48;p8"/>
          <p:cNvSpPr/>
          <p:nvPr/>
        </p:nvSpPr>
        <p:spPr>
          <a:xfrm>
            <a:off x="0" y="0"/>
            <a:ext cx="290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ctrTitle"/>
          </p:nvPr>
        </p:nvSpPr>
        <p:spPr>
          <a:xfrm>
            <a:off x="4257825" y="597000"/>
            <a:ext cx="4310400" cy="14571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chemeClr val="dk2"/>
              </a:buClr>
              <a:buSzPts val="3600"/>
              <a:buFont typeface="Calibri"/>
              <a:buNone/>
              <a:defRPr b="1" i="0" sz="3600" u="none" cap="none" strike="noStrike">
                <a:solidFill>
                  <a:schemeClr val="dk2"/>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50" name="Google Shape;50;p8"/>
          <p:cNvSpPr txBox="1"/>
          <p:nvPr>
            <p:ph idx="1" type="subTitle"/>
          </p:nvPr>
        </p:nvSpPr>
        <p:spPr>
          <a:xfrm>
            <a:off x="4257825" y="19976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666666"/>
              </a:buClr>
              <a:buSzPts val="1500"/>
              <a:buFont typeface="Calibri"/>
              <a:buNone/>
              <a:defRPr i="0" sz="1500" u="none" cap="none" strike="noStrike">
                <a:solidFill>
                  <a:srgbClr val="666666"/>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1" name="Google Shape;51;p8"/>
          <p:cNvSpPr/>
          <p:nvPr/>
        </p:nvSpPr>
        <p:spPr>
          <a:xfrm rot="5400000">
            <a:off x="-424775" y="424775"/>
            <a:ext cx="5143500" cy="4293950"/>
          </a:xfrm>
          <a:prstGeom prst="flowChartManualInpu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idx="2" type="ctrTitle"/>
          </p:nvPr>
        </p:nvSpPr>
        <p:spPr>
          <a:xfrm>
            <a:off x="290700" y="812625"/>
            <a:ext cx="3153600" cy="766500"/>
          </a:xfrm>
          <a:prstGeom prst="rect">
            <a:avLst/>
          </a:prstGeom>
          <a:noFill/>
          <a:ln>
            <a:noFill/>
          </a:ln>
        </p:spPr>
        <p:txBody>
          <a:bodyPr anchorCtr="0" anchor="t" bIns="91425" lIns="91425" spcFirstLastPara="1" rIns="91425" wrap="square" tIns="91425">
            <a:noAutofit/>
          </a:bodyPr>
          <a:lstStyle>
            <a:lvl1pPr indent="0" lvl="0" marL="0" marR="0" rtl="0">
              <a:lnSpc>
                <a:spcPct val="70000"/>
              </a:lnSpc>
              <a:spcBef>
                <a:spcPts val="0"/>
              </a:spcBef>
              <a:spcAft>
                <a:spcPts val="0"/>
              </a:spcAft>
              <a:buClr>
                <a:srgbClr val="FFFFFF"/>
              </a:buClr>
              <a:buSzPts val="2400"/>
              <a:buFont typeface="Calibri"/>
              <a:buNone/>
              <a:defRPr b="1" i="0" sz="2400" u="none" cap="none" strike="noStrike">
                <a:solidFill>
                  <a:srgbClr val="FFFFFF"/>
                </a:solidFill>
                <a:latin typeface="Calibri"/>
                <a:ea typeface="Calibri"/>
                <a:cs typeface="Calibri"/>
                <a:sym typeface="Calibri"/>
              </a:defRPr>
            </a:lvl1pPr>
            <a:lvl2pPr indent="0" lvl="1" rtl="0">
              <a:spcBef>
                <a:spcPts val="0"/>
              </a:spcBef>
              <a:spcAft>
                <a:spcPts val="0"/>
              </a:spcAft>
              <a:buSzPts val="2400"/>
              <a:buNone/>
              <a:defRPr sz="2400"/>
            </a:lvl2pPr>
            <a:lvl3pPr indent="0" lvl="2" rtl="0">
              <a:spcBef>
                <a:spcPts val="0"/>
              </a:spcBef>
              <a:spcAft>
                <a:spcPts val="0"/>
              </a:spcAft>
              <a:buSzPts val="2400"/>
              <a:buNone/>
              <a:defRPr sz="2400"/>
            </a:lvl3pPr>
            <a:lvl4pPr indent="0" lvl="3" rtl="0">
              <a:spcBef>
                <a:spcPts val="0"/>
              </a:spcBef>
              <a:spcAft>
                <a:spcPts val="0"/>
              </a:spcAft>
              <a:buSzPts val="2400"/>
              <a:buNone/>
              <a:defRPr sz="2400"/>
            </a:lvl4pPr>
            <a:lvl5pPr indent="0" lvl="4" rtl="0">
              <a:spcBef>
                <a:spcPts val="0"/>
              </a:spcBef>
              <a:spcAft>
                <a:spcPts val="0"/>
              </a:spcAft>
              <a:buSzPts val="2400"/>
              <a:buNone/>
              <a:defRPr sz="2400"/>
            </a:lvl5pPr>
            <a:lvl6pPr indent="0" lvl="5" rtl="0">
              <a:spcBef>
                <a:spcPts val="0"/>
              </a:spcBef>
              <a:spcAft>
                <a:spcPts val="0"/>
              </a:spcAft>
              <a:buSzPts val="2400"/>
              <a:buNone/>
              <a:defRPr sz="2400"/>
            </a:lvl6pPr>
            <a:lvl7pPr indent="0" lvl="6" rtl="0">
              <a:spcBef>
                <a:spcPts val="0"/>
              </a:spcBef>
              <a:spcAft>
                <a:spcPts val="0"/>
              </a:spcAft>
              <a:buSzPts val="2400"/>
              <a:buNone/>
              <a:defRPr sz="2400"/>
            </a:lvl7pPr>
            <a:lvl8pPr indent="0" lvl="7" rtl="0">
              <a:spcBef>
                <a:spcPts val="0"/>
              </a:spcBef>
              <a:spcAft>
                <a:spcPts val="0"/>
              </a:spcAft>
              <a:buSzPts val="2400"/>
              <a:buNone/>
              <a:defRPr sz="2400"/>
            </a:lvl8pPr>
            <a:lvl9pPr indent="0" lvl="8" rtl="0">
              <a:spcBef>
                <a:spcPts val="0"/>
              </a:spcBef>
              <a:spcAft>
                <a:spcPts val="0"/>
              </a:spcAft>
              <a:buSzPts val="2400"/>
              <a:buNone/>
              <a:defRPr sz="2400"/>
            </a:lvl9pPr>
          </a:lstStyle>
          <a:p/>
        </p:txBody>
      </p:sp>
      <p:sp>
        <p:nvSpPr>
          <p:cNvPr id="53" name="Google Shape;53;p8"/>
          <p:cNvSpPr txBox="1"/>
          <p:nvPr>
            <p:ph idx="3" type="subTitle"/>
          </p:nvPr>
        </p:nvSpPr>
        <p:spPr>
          <a:xfrm>
            <a:off x="290700" y="1997600"/>
            <a:ext cx="3014100" cy="6771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1">
  <p:cSld name="Hoofdstuktitel eenvoudig_2_1">
    <p:bg>
      <p:bgPr>
        <a:solidFill>
          <a:schemeClr val="lt1"/>
        </a:solidFill>
      </p:bgPr>
    </p:bg>
    <p:spTree>
      <p:nvGrpSpPr>
        <p:cNvPr id="54" name="Shape 54"/>
        <p:cNvGrpSpPr/>
        <p:nvPr/>
      </p:nvGrpSpPr>
      <p:grpSpPr>
        <a:xfrm>
          <a:off x="0" y="0"/>
          <a:ext cx="0" cy="0"/>
          <a:chOff x="0" y="0"/>
          <a:chExt cx="0" cy="0"/>
        </a:xfrm>
      </p:grpSpPr>
      <p:sp>
        <p:nvSpPr>
          <p:cNvPr id="55" name="Google Shape;55;p9"/>
          <p:cNvSpPr/>
          <p:nvPr/>
        </p:nvSpPr>
        <p:spPr>
          <a:xfrm rot="5400000">
            <a:off x="1930988" y="-2022312"/>
            <a:ext cx="5282025" cy="9188125"/>
          </a:xfrm>
          <a:prstGeom prst="flowChartManualInpu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9"/>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57" name="Google Shape;57;p9"/>
          <p:cNvSpPr txBox="1"/>
          <p:nvPr>
            <p:ph type="ctrTitle"/>
          </p:nvPr>
        </p:nvSpPr>
        <p:spPr>
          <a:xfrm>
            <a:off x="1663000" y="597000"/>
            <a:ext cx="5724300" cy="25518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rgbClr val="FFFFFF"/>
              </a:buClr>
              <a:buSzPts val="3600"/>
              <a:buFont typeface="Calibri"/>
              <a:buNone/>
              <a:defRPr b="1" i="0" sz="3600" u="none" cap="none" strike="noStrike">
                <a:solidFill>
                  <a:srgbClr val="FFFFFF"/>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58" name="Google Shape;58;p9"/>
          <p:cNvSpPr txBox="1"/>
          <p:nvPr>
            <p:ph idx="1" type="subTitle"/>
          </p:nvPr>
        </p:nvSpPr>
        <p:spPr>
          <a:xfrm>
            <a:off x="1663000" y="31057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titel eenvoudig 2 1 1">
  <p:cSld name="Hoofdstuktitel eenvoudig_2_1_1">
    <p:bg>
      <p:bgPr>
        <a:solidFill>
          <a:schemeClr val="lt1"/>
        </a:solidFill>
      </p:bgPr>
    </p:bg>
    <p:spTree>
      <p:nvGrpSpPr>
        <p:cNvPr id="59" name="Shape 59"/>
        <p:cNvGrpSpPr/>
        <p:nvPr/>
      </p:nvGrpSpPr>
      <p:grpSpPr>
        <a:xfrm>
          <a:off x="0" y="0"/>
          <a:ext cx="0" cy="0"/>
          <a:chOff x="0" y="0"/>
          <a:chExt cx="0" cy="0"/>
        </a:xfrm>
      </p:grpSpPr>
      <p:sp>
        <p:nvSpPr>
          <p:cNvPr id="60" name="Google Shape;60;p10"/>
          <p:cNvSpPr/>
          <p:nvPr/>
        </p:nvSpPr>
        <p:spPr>
          <a:xfrm rot="5400000">
            <a:off x="1930988" y="-2022312"/>
            <a:ext cx="5282025" cy="9188125"/>
          </a:xfrm>
          <a:prstGeom prst="flowChartManualInpu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0"/>
          <p:cNvPicPr preferRelativeResize="0"/>
          <p:nvPr/>
        </p:nvPicPr>
        <p:blipFill rotWithShape="1">
          <a:blip r:embed="rId2">
            <a:alphaModFix/>
          </a:blip>
          <a:srcRect b="0" l="159" r="169" t="0"/>
          <a:stretch/>
        </p:blipFill>
        <p:spPr>
          <a:xfrm>
            <a:off x="8004337" y="158713"/>
            <a:ext cx="976414" cy="414707"/>
          </a:xfrm>
          <a:prstGeom prst="rect">
            <a:avLst/>
          </a:prstGeom>
          <a:noFill/>
          <a:ln>
            <a:noFill/>
          </a:ln>
        </p:spPr>
      </p:pic>
      <p:sp>
        <p:nvSpPr>
          <p:cNvPr id="62" name="Google Shape;62;p10"/>
          <p:cNvSpPr txBox="1"/>
          <p:nvPr>
            <p:ph type="ctrTitle"/>
          </p:nvPr>
        </p:nvSpPr>
        <p:spPr>
          <a:xfrm>
            <a:off x="1663000" y="597000"/>
            <a:ext cx="5724300" cy="2551800"/>
          </a:xfrm>
          <a:prstGeom prst="rect">
            <a:avLst/>
          </a:prstGeom>
          <a:noFill/>
          <a:ln>
            <a:noFill/>
          </a:ln>
        </p:spPr>
        <p:txBody>
          <a:bodyPr anchorCtr="0" anchor="b" bIns="91425" lIns="91425" spcFirstLastPara="1" rIns="91425" wrap="square" tIns="91425">
            <a:noAutofit/>
          </a:bodyPr>
          <a:lstStyle>
            <a:lvl1pPr indent="0" lvl="0" marL="0" marR="0" rtl="0">
              <a:lnSpc>
                <a:spcPct val="70000"/>
              </a:lnSpc>
              <a:spcBef>
                <a:spcPts val="0"/>
              </a:spcBef>
              <a:spcAft>
                <a:spcPts val="0"/>
              </a:spcAft>
              <a:buClr>
                <a:srgbClr val="FFFFFF"/>
              </a:buClr>
              <a:buSzPts val="3600"/>
              <a:buFont typeface="Calibri"/>
              <a:buNone/>
              <a:defRPr b="1" i="0" sz="3600" u="none" cap="none" strike="noStrike">
                <a:solidFill>
                  <a:srgbClr val="FFFFFF"/>
                </a:solidFill>
                <a:latin typeface="Calibri"/>
                <a:ea typeface="Calibri"/>
                <a:cs typeface="Calibri"/>
                <a:sym typeface="Calibri"/>
              </a:defRPr>
            </a:lvl1pPr>
            <a:lvl2pPr indent="0" lvl="1" rtl="0">
              <a:spcBef>
                <a:spcPts val="0"/>
              </a:spcBef>
              <a:spcAft>
                <a:spcPts val="0"/>
              </a:spcAft>
              <a:buSzPts val="1400"/>
              <a:buNone/>
              <a:defRPr sz="1400"/>
            </a:lvl2pPr>
            <a:lvl3pPr indent="0" lvl="2" rtl="0">
              <a:spcBef>
                <a:spcPts val="0"/>
              </a:spcBef>
              <a:spcAft>
                <a:spcPts val="0"/>
              </a:spcAft>
              <a:buSzPts val="1400"/>
              <a:buNone/>
              <a:defRPr sz="1400"/>
            </a:lvl3pPr>
            <a:lvl4pPr indent="0" lvl="3" rtl="0">
              <a:spcBef>
                <a:spcPts val="0"/>
              </a:spcBef>
              <a:spcAft>
                <a:spcPts val="0"/>
              </a:spcAft>
              <a:buSzPts val="1400"/>
              <a:buNone/>
              <a:defRPr sz="1400"/>
            </a:lvl4pPr>
            <a:lvl5pPr indent="0" lvl="4" rtl="0">
              <a:spcBef>
                <a:spcPts val="0"/>
              </a:spcBef>
              <a:spcAft>
                <a:spcPts val="0"/>
              </a:spcAft>
              <a:buSzPts val="1400"/>
              <a:buNone/>
              <a:defRPr sz="1400"/>
            </a:lvl5pPr>
            <a:lvl6pPr indent="0" lvl="5" rtl="0">
              <a:spcBef>
                <a:spcPts val="0"/>
              </a:spcBef>
              <a:spcAft>
                <a:spcPts val="0"/>
              </a:spcAft>
              <a:buSzPts val="1400"/>
              <a:buNone/>
              <a:defRPr sz="1400"/>
            </a:lvl6pPr>
            <a:lvl7pPr indent="0" lvl="6" rtl="0">
              <a:spcBef>
                <a:spcPts val="0"/>
              </a:spcBef>
              <a:spcAft>
                <a:spcPts val="0"/>
              </a:spcAft>
              <a:buSzPts val="1400"/>
              <a:buNone/>
              <a:defRPr sz="1400"/>
            </a:lvl7pPr>
            <a:lvl8pPr indent="0" lvl="7" rtl="0">
              <a:spcBef>
                <a:spcPts val="0"/>
              </a:spcBef>
              <a:spcAft>
                <a:spcPts val="0"/>
              </a:spcAft>
              <a:buSzPts val="1400"/>
              <a:buNone/>
              <a:defRPr sz="1400"/>
            </a:lvl8pPr>
            <a:lvl9pPr indent="0" lvl="8" rtl="0">
              <a:spcBef>
                <a:spcPts val="0"/>
              </a:spcBef>
              <a:spcAft>
                <a:spcPts val="0"/>
              </a:spcAft>
              <a:buSzPts val="1400"/>
              <a:buNone/>
              <a:defRPr sz="1400"/>
            </a:lvl9pPr>
          </a:lstStyle>
          <a:p/>
        </p:txBody>
      </p:sp>
      <p:sp>
        <p:nvSpPr>
          <p:cNvPr id="63" name="Google Shape;63;p10"/>
          <p:cNvSpPr txBox="1"/>
          <p:nvPr>
            <p:ph idx="1" type="subTitle"/>
          </p:nvPr>
        </p:nvSpPr>
        <p:spPr>
          <a:xfrm>
            <a:off x="1663000" y="3105700"/>
            <a:ext cx="4482600" cy="5157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800"/>
              </a:spcBef>
              <a:spcAft>
                <a:spcPts val="0"/>
              </a:spcAft>
              <a:buClr>
                <a:srgbClr val="FFFFFF"/>
              </a:buClr>
              <a:buSzPts val="1500"/>
              <a:buFont typeface="Calibri"/>
              <a:buNone/>
              <a:defRPr i="0" sz="1500" u="none" cap="none" strike="noStrike">
                <a:solidFill>
                  <a:srgbClr val="FFFFFF"/>
                </a:solidFill>
                <a:latin typeface="Calibri"/>
                <a:ea typeface="Calibri"/>
                <a:cs typeface="Calibri"/>
                <a:sym typeface="Calibri"/>
              </a:defRPr>
            </a:lvl1pPr>
            <a:lvl2pPr indent="0" lvl="1" marL="342900" marR="0" rtl="0" algn="ctr">
              <a:lnSpc>
                <a:spcPct val="10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indent="0" lvl="2" marL="685800" marR="0" rtl="0" algn="ctr">
              <a:lnSpc>
                <a:spcPct val="10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10287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1371600" marR="0" rtl="0" algn="ctr">
              <a:lnSpc>
                <a:spcPct val="10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170479" y="4767263"/>
            <a:ext cx="8103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dk1"/>
                </a:solidFill>
                <a:latin typeface="Arial"/>
                <a:ea typeface="Arial"/>
                <a:cs typeface="Arial"/>
                <a:sym typeface="Arial"/>
              </a:defRPr>
            </a:lvl1pPr>
            <a:lvl2pPr indent="0" lvl="1" marL="0" marR="0" rtl="0" algn="r">
              <a:spcBef>
                <a:spcPts val="0"/>
              </a:spcBef>
              <a:buNone/>
              <a:defRPr b="0" i="0" sz="800" u="none" cap="none" strike="noStrike">
                <a:solidFill>
                  <a:schemeClr val="dk1"/>
                </a:solidFill>
                <a:latin typeface="Arial"/>
                <a:ea typeface="Arial"/>
                <a:cs typeface="Arial"/>
                <a:sym typeface="Arial"/>
              </a:defRPr>
            </a:lvl2pPr>
            <a:lvl3pPr indent="0" lvl="2" marL="0" marR="0" rtl="0" algn="r">
              <a:spcBef>
                <a:spcPts val="0"/>
              </a:spcBef>
              <a:buNone/>
              <a:defRPr b="0" i="0" sz="800" u="none" cap="none" strike="noStrike">
                <a:solidFill>
                  <a:schemeClr val="dk1"/>
                </a:solidFill>
                <a:latin typeface="Arial"/>
                <a:ea typeface="Arial"/>
                <a:cs typeface="Arial"/>
                <a:sym typeface="Arial"/>
              </a:defRPr>
            </a:lvl3pPr>
            <a:lvl4pPr indent="0" lvl="3" marL="0" marR="0" rtl="0" algn="r">
              <a:spcBef>
                <a:spcPts val="0"/>
              </a:spcBef>
              <a:buNone/>
              <a:defRPr b="0" i="0" sz="800" u="none" cap="none" strike="noStrike">
                <a:solidFill>
                  <a:schemeClr val="dk1"/>
                </a:solidFill>
                <a:latin typeface="Arial"/>
                <a:ea typeface="Arial"/>
                <a:cs typeface="Arial"/>
                <a:sym typeface="Arial"/>
              </a:defRPr>
            </a:lvl4pPr>
            <a:lvl5pPr indent="0" lvl="4" marL="0" marR="0" rtl="0" algn="r">
              <a:spcBef>
                <a:spcPts val="0"/>
              </a:spcBef>
              <a:buNone/>
              <a:defRPr b="0" i="0" sz="800" u="none" cap="none" strike="noStrike">
                <a:solidFill>
                  <a:schemeClr val="dk1"/>
                </a:solidFill>
                <a:latin typeface="Arial"/>
                <a:ea typeface="Arial"/>
                <a:cs typeface="Arial"/>
                <a:sym typeface="Arial"/>
              </a:defRPr>
            </a:lvl5pPr>
            <a:lvl6pPr indent="0" lvl="5" marL="0" marR="0" rtl="0" algn="r">
              <a:spcBef>
                <a:spcPts val="0"/>
              </a:spcBef>
              <a:buNone/>
              <a:defRPr b="0" i="0" sz="800" u="none" cap="none" strike="noStrike">
                <a:solidFill>
                  <a:schemeClr val="dk1"/>
                </a:solidFill>
                <a:latin typeface="Arial"/>
                <a:ea typeface="Arial"/>
                <a:cs typeface="Arial"/>
                <a:sym typeface="Arial"/>
              </a:defRPr>
            </a:lvl6pPr>
            <a:lvl7pPr indent="0" lvl="6" marL="0" marR="0" rtl="0" algn="r">
              <a:spcBef>
                <a:spcPts val="0"/>
              </a:spcBef>
              <a:buNone/>
              <a:defRPr b="0" i="0" sz="800" u="none" cap="none" strike="noStrike">
                <a:solidFill>
                  <a:schemeClr val="dk1"/>
                </a:solidFill>
                <a:latin typeface="Arial"/>
                <a:ea typeface="Arial"/>
                <a:cs typeface="Arial"/>
                <a:sym typeface="Arial"/>
              </a:defRPr>
            </a:lvl7pPr>
            <a:lvl8pPr indent="0" lvl="7" marL="0" marR="0" rtl="0" algn="r">
              <a:spcBef>
                <a:spcPts val="0"/>
              </a:spcBef>
              <a:buNone/>
              <a:defRPr b="0" i="0" sz="800" u="none" cap="none" strike="noStrike">
                <a:solidFill>
                  <a:schemeClr val="dk1"/>
                </a:solidFill>
                <a:latin typeface="Arial"/>
                <a:ea typeface="Arial"/>
                <a:cs typeface="Arial"/>
                <a:sym typeface="Arial"/>
              </a:defRPr>
            </a:lvl8pPr>
            <a:lvl9pPr indent="0" lvl="8" marL="0" marR="0" rtl="0" algn="r">
              <a:spcBef>
                <a:spcPts val="0"/>
              </a:spcBef>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mc:Choice Requires="p14">
      <p:transition spd="slow" p14:dur="32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hyperlink" Target="http://www.wegenenverkeer.be/bierbeek" TargetMode="External"/><Relationship Id="rId5" Type="http://schemas.openxmlformats.org/officeDocument/2006/relationships/hyperlink" Target="https://wegenenverkeer.be/tiensesteenweg-bierbee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hyperlink" Target="http://www.wegenenverkeer.be/boutersem" TargetMode="External"/><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hyperlink" Target="http://www.wegenenverkeer.be/n3-roosbee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hyperlink" Target="https://www.meldpuntwegen.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p:nvPr/>
        </p:nvSpPr>
        <p:spPr>
          <a:xfrm>
            <a:off x="-95575" y="1007850"/>
            <a:ext cx="9383400" cy="2954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17"/>
          <p:cNvPicPr preferRelativeResize="0"/>
          <p:nvPr/>
        </p:nvPicPr>
        <p:blipFill>
          <a:blip r:embed="rId3">
            <a:alphaModFix/>
          </a:blip>
          <a:stretch>
            <a:fillRect/>
          </a:stretch>
        </p:blipFill>
        <p:spPr>
          <a:xfrm>
            <a:off x="5429200" y="1389150"/>
            <a:ext cx="1348849" cy="1014926"/>
          </a:xfrm>
          <a:prstGeom prst="rect">
            <a:avLst/>
          </a:prstGeom>
          <a:noFill/>
          <a:ln>
            <a:noFill/>
          </a:ln>
        </p:spPr>
      </p:pic>
      <p:sp>
        <p:nvSpPr>
          <p:cNvPr id="104" name="Google Shape;104;p17"/>
          <p:cNvSpPr txBox="1"/>
          <p:nvPr>
            <p:ph type="title"/>
          </p:nvPr>
        </p:nvSpPr>
        <p:spPr>
          <a:xfrm>
            <a:off x="111525" y="3496125"/>
            <a:ext cx="8967900" cy="53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1900">
                <a:solidFill>
                  <a:schemeClr val="accent5"/>
                </a:solidFill>
              </a:rPr>
              <a:t>Infosessie - 19 april</a:t>
            </a:r>
            <a:r>
              <a:rPr lang="nl" sz="1900">
                <a:solidFill>
                  <a:schemeClr val="accent5"/>
                </a:solidFill>
              </a:rPr>
              <a:t> 2023 </a:t>
            </a:r>
            <a:r>
              <a:rPr b="0" lang="nl" sz="1900">
                <a:solidFill>
                  <a:schemeClr val="accent5"/>
                </a:solidFill>
              </a:rPr>
              <a:t>in samenwerking met gemeente Boutersem</a:t>
            </a:r>
            <a:endParaRPr b="0" sz="1900">
              <a:solidFill>
                <a:schemeClr val="accent5"/>
              </a:solidFill>
            </a:endParaRPr>
          </a:p>
        </p:txBody>
      </p:sp>
      <p:pic>
        <p:nvPicPr>
          <p:cNvPr id="105" name="Google Shape;105;p17"/>
          <p:cNvPicPr preferRelativeResize="0"/>
          <p:nvPr/>
        </p:nvPicPr>
        <p:blipFill rotWithShape="1">
          <a:blip r:embed="rId4">
            <a:alphaModFix/>
          </a:blip>
          <a:srcRect b="15629" l="0" r="0" t="33888"/>
          <a:stretch/>
        </p:blipFill>
        <p:spPr>
          <a:xfrm>
            <a:off x="0" y="1051975"/>
            <a:ext cx="9144000" cy="2596551"/>
          </a:xfrm>
          <a:prstGeom prst="rect">
            <a:avLst/>
          </a:prstGeom>
          <a:noFill/>
          <a:ln>
            <a:noFill/>
          </a:ln>
        </p:spPr>
      </p:pic>
      <p:sp>
        <p:nvSpPr>
          <p:cNvPr id="106" name="Google Shape;106;p17"/>
          <p:cNvSpPr txBox="1"/>
          <p:nvPr/>
        </p:nvSpPr>
        <p:spPr>
          <a:xfrm>
            <a:off x="99550" y="186425"/>
            <a:ext cx="9087900" cy="8097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0"/>
              </a:spcAft>
              <a:buNone/>
            </a:pPr>
            <a:r>
              <a:t/>
            </a:r>
            <a:endParaRPr b="1" sz="2900">
              <a:solidFill>
                <a:schemeClr val="dk2"/>
              </a:solidFill>
              <a:latin typeface="Calibri"/>
              <a:ea typeface="Calibri"/>
              <a:cs typeface="Calibri"/>
              <a:sym typeface="Calibri"/>
            </a:endParaRPr>
          </a:p>
          <a:p>
            <a:pPr indent="0" lvl="0" marL="0" rtl="0" algn="l">
              <a:lnSpc>
                <a:spcPct val="70000"/>
              </a:lnSpc>
              <a:spcBef>
                <a:spcPts val="0"/>
              </a:spcBef>
              <a:spcAft>
                <a:spcPts val="0"/>
              </a:spcAft>
              <a:buNone/>
            </a:pPr>
            <a:r>
              <a:rPr b="1" lang="nl" sz="2900">
                <a:solidFill>
                  <a:schemeClr val="dk2"/>
                </a:solidFill>
                <a:latin typeface="Calibri"/>
                <a:ea typeface="Calibri"/>
                <a:cs typeface="Calibri"/>
                <a:sym typeface="Calibri"/>
              </a:rPr>
              <a:t>Herinrichting van de Leuvensesteenweg (N3) in Roosbeek</a:t>
            </a:r>
            <a:endParaRPr sz="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Vanaf kruispunt Stationsstraat in Boutersem tot voorbij overgangspoort richting Roosbeek</a:t>
            </a:r>
            <a:endParaRPr/>
          </a:p>
        </p:txBody>
      </p:sp>
      <p:sp>
        <p:nvSpPr>
          <p:cNvPr id="177" name="Google Shape;177;p26"/>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pic>
        <p:nvPicPr>
          <p:cNvPr id="178" name="Google Shape;178;p26"/>
          <p:cNvPicPr preferRelativeResize="0"/>
          <p:nvPr/>
        </p:nvPicPr>
        <p:blipFill rotWithShape="1">
          <a:blip r:embed="rId3">
            <a:alphaModFix/>
          </a:blip>
          <a:srcRect b="738" l="1205" r="0" t="729"/>
          <a:stretch/>
        </p:blipFill>
        <p:spPr>
          <a:xfrm>
            <a:off x="314625" y="1179575"/>
            <a:ext cx="9033923" cy="2705700"/>
          </a:xfrm>
          <a:prstGeom prst="rect">
            <a:avLst/>
          </a:prstGeom>
          <a:noFill/>
          <a:ln>
            <a:noFill/>
          </a:ln>
        </p:spPr>
      </p:pic>
      <p:sp>
        <p:nvSpPr>
          <p:cNvPr id="179" name="Google Shape;179;p26"/>
          <p:cNvSpPr txBox="1"/>
          <p:nvPr>
            <p:ph idx="2" type="subTitle"/>
          </p:nvPr>
        </p:nvSpPr>
        <p:spPr>
          <a:xfrm>
            <a:off x="1391675" y="3328875"/>
            <a:ext cx="7610100" cy="1952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b="0" lang="nl">
                <a:solidFill>
                  <a:schemeClr val="dk1"/>
                </a:solidFill>
                <a:highlight>
                  <a:schemeClr val="lt1"/>
                </a:highlight>
              </a:rPr>
              <a:t>Vertragend </a:t>
            </a:r>
            <a:r>
              <a:rPr lang="nl">
                <a:solidFill>
                  <a:schemeClr val="dk1"/>
                </a:solidFill>
                <a:highlight>
                  <a:schemeClr val="lt1"/>
                </a:highlight>
              </a:rPr>
              <a:t>poorteffect</a:t>
            </a:r>
            <a:r>
              <a:rPr b="0" lang="nl">
                <a:solidFill>
                  <a:schemeClr val="dk1"/>
                </a:solidFill>
                <a:highlight>
                  <a:schemeClr val="lt1"/>
                </a:highlight>
              </a:rPr>
              <a:t> door middeneiland &gt; snelheidsovergang</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lang="nl">
                <a:solidFill>
                  <a:schemeClr val="dk1"/>
                </a:solidFill>
                <a:highlight>
                  <a:schemeClr val="lt1"/>
                </a:highlight>
              </a:rPr>
              <a:t>Aanliggend verhoogde fietspaden</a:t>
            </a:r>
            <a:r>
              <a:rPr b="0" lang="nl">
                <a:solidFill>
                  <a:schemeClr val="dk1"/>
                </a:solidFill>
                <a:highlight>
                  <a:schemeClr val="lt1"/>
                </a:highlight>
              </a:rPr>
              <a:t> binnen bebouwde kom 50 km/u.</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Vrijliggende fietspaden na overgangspoort buiten bebouwde kom 70km/u.</a:t>
            </a:r>
            <a:endParaRPr b="0">
              <a:solidFill>
                <a:schemeClr val="dk1"/>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K</a:t>
            </a:r>
            <a:r>
              <a:rPr lang="nl"/>
              <a:t>ruispunt Stationsstraat en bijhorend dwarsprofiel (1) ter hoogte van de bushaltes</a:t>
            </a:r>
            <a:endParaRPr/>
          </a:p>
        </p:txBody>
      </p:sp>
      <p:sp>
        <p:nvSpPr>
          <p:cNvPr id="185" name="Google Shape;185;p27"/>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pic>
        <p:nvPicPr>
          <p:cNvPr id="186" name="Google Shape;186;p27"/>
          <p:cNvPicPr preferRelativeResize="0"/>
          <p:nvPr/>
        </p:nvPicPr>
        <p:blipFill rotWithShape="1">
          <a:blip r:embed="rId3">
            <a:alphaModFix/>
          </a:blip>
          <a:srcRect b="738" l="1205" r="38517" t="729"/>
          <a:stretch/>
        </p:blipFill>
        <p:spPr>
          <a:xfrm>
            <a:off x="314625" y="952825"/>
            <a:ext cx="6904950" cy="3389649"/>
          </a:xfrm>
          <a:prstGeom prst="rect">
            <a:avLst/>
          </a:prstGeom>
          <a:noFill/>
          <a:ln>
            <a:noFill/>
          </a:ln>
        </p:spPr>
      </p:pic>
      <p:sp>
        <p:nvSpPr>
          <p:cNvPr id="187" name="Google Shape;187;p27"/>
          <p:cNvSpPr txBox="1"/>
          <p:nvPr>
            <p:ph idx="2" type="subTitle"/>
          </p:nvPr>
        </p:nvSpPr>
        <p:spPr>
          <a:xfrm>
            <a:off x="1391675" y="3466550"/>
            <a:ext cx="7610100" cy="18147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nl">
                <a:solidFill>
                  <a:schemeClr val="dk1"/>
                </a:solidFill>
                <a:highlight>
                  <a:schemeClr val="lt1"/>
                </a:highlight>
              </a:rPr>
              <a:t>Verbeteren kruispunt Stationsstraat</a:t>
            </a:r>
            <a:r>
              <a:rPr b="0" lang="nl">
                <a:solidFill>
                  <a:schemeClr val="dk1"/>
                </a:solidFill>
                <a:highlight>
                  <a:schemeClr val="lt1"/>
                </a:highlight>
              </a:rPr>
              <a:t> &gt; nieuwe verkeerslichteninstallatie </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Nieuwe </a:t>
            </a:r>
            <a:r>
              <a:rPr lang="nl">
                <a:solidFill>
                  <a:schemeClr val="dk1"/>
                </a:solidFill>
                <a:highlight>
                  <a:schemeClr val="lt1"/>
                </a:highlight>
              </a:rPr>
              <a:t>oversteekplaatsen voor voetgangers en fietsers</a:t>
            </a:r>
            <a:endParaRPr>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Aanliggend verhoogde fietspaden binnen bebouwde kom 50 km/u.</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lang="nl">
                <a:solidFill>
                  <a:schemeClr val="dk1"/>
                </a:solidFill>
                <a:highlight>
                  <a:schemeClr val="lt1"/>
                </a:highlight>
              </a:rPr>
              <a:t>Toeleidende fietspaden</a:t>
            </a:r>
            <a:r>
              <a:rPr b="0" lang="nl">
                <a:solidFill>
                  <a:schemeClr val="dk1"/>
                </a:solidFill>
                <a:highlight>
                  <a:schemeClr val="lt1"/>
                </a:highlight>
              </a:rPr>
              <a:t> naar de Stationsstraat (N234)</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Toegankelijke </a:t>
            </a:r>
            <a:r>
              <a:rPr lang="nl">
                <a:solidFill>
                  <a:schemeClr val="dk1"/>
                </a:solidFill>
                <a:highlight>
                  <a:schemeClr val="lt1"/>
                </a:highlight>
              </a:rPr>
              <a:t>haltehaven voor de bus</a:t>
            </a:r>
            <a:r>
              <a:rPr b="0" lang="nl">
                <a:solidFill>
                  <a:schemeClr val="dk1"/>
                </a:solidFill>
                <a:highlight>
                  <a:schemeClr val="lt1"/>
                </a:highlight>
              </a:rPr>
              <a:t> (&gt; dichtbij kruispunt)</a:t>
            </a:r>
            <a:endParaRPr b="0">
              <a:solidFill>
                <a:schemeClr val="dk1"/>
              </a:solidFill>
              <a:highlight>
                <a:schemeClr val="lt1"/>
              </a:highlight>
            </a:endParaRPr>
          </a:p>
          <a:p>
            <a:pPr indent="0" lvl="0" marL="0" rtl="0" algn="l">
              <a:spcBef>
                <a:spcPts val="0"/>
              </a:spcBef>
              <a:spcAft>
                <a:spcPts val="0"/>
              </a:spcAft>
              <a:buNone/>
            </a:pPr>
            <a:r>
              <a:t/>
            </a:r>
            <a:endParaRPr b="0">
              <a:solidFill>
                <a:schemeClr val="dk1"/>
              </a:solidFill>
              <a:highlight>
                <a:schemeClr val="lt1"/>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idx="2" type="subTitle"/>
          </p:nvPr>
        </p:nvSpPr>
        <p:spPr>
          <a:xfrm>
            <a:off x="729000" y="808800"/>
            <a:ext cx="70245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txBox="1"/>
          <p:nvPr>
            <p:ph type="title"/>
          </p:nvPr>
        </p:nvSpPr>
        <p:spPr>
          <a:xfrm>
            <a:off x="729000" y="0"/>
            <a:ext cx="70245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28"/>
          <p:cNvPicPr preferRelativeResize="0"/>
          <p:nvPr/>
        </p:nvPicPr>
        <p:blipFill rotWithShape="1">
          <a:blip r:embed="rId3">
            <a:alphaModFix/>
          </a:blip>
          <a:srcRect b="4947" l="0" r="0" t="4938"/>
          <a:stretch/>
        </p:blipFill>
        <p:spPr>
          <a:xfrm>
            <a:off x="333675" y="146250"/>
            <a:ext cx="7842652" cy="4921051"/>
          </a:xfrm>
          <a:prstGeom prst="rect">
            <a:avLst/>
          </a:prstGeom>
          <a:noFill/>
          <a:ln>
            <a:noFill/>
          </a:ln>
        </p:spPr>
      </p:pic>
      <p:sp>
        <p:nvSpPr>
          <p:cNvPr id="195" name="Google Shape;195;p28"/>
          <p:cNvSpPr/>
          <p:nvPr/>
        </p:nvSpPr>
        <p:spPr>
          <a:xfrm>
            <a:off x="8043125" y="133200"/>
            <a:ext cx="1045200" cy="45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8"/>
          <p:cNvSpPr txBox="1"/>
          <p:nvPr>
            <p:ph type="title"/>
          </p:nvPr>
        </p:nvSpPr>
        <p:spPr>
          <a:xfrm>
            <a:off x="928350" y="79775"/>
            <a:ext cx="74901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000"/>
              <a:t>Dwarsprofiel 1 - </a:t>
            </a:r>
            <a:r>
              <a:rPr lang="nl" sz="3000"/>
              <a:t>bushalte</a:t>
            </a:r>
            <a:r>
              <a:rPr lang="nl" sz="3000"/>
              <a:t> huidige toestand</a:t>
            </a:r>
            <a:endParaRPr sz="3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idx="1" type="body"/>
          </p:nvPr>
        </p:nvSpPr>
        <p:spPr>
          <a:xfrm>
            <a:off x="729000" y="1324300"/>
            <a:ext cx="7711800" cy="3278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t/>
            </a:r>
            <a:endParaRPr/>
          </a:p>
        </p:txBody>
      </p:sp>
      <p:sp>
        <p:nvSpPr>
          <p:cNvPr id="202" name="Google Shape;202;p29"/>
          <p:cNvSpPr txBox="1"/>
          <p:nvPr>
            <p:ph idx="2" type="subTitle"/>
          </p:nvPr>
        </p:nvSpPr>
        <p:spPr>
          <a:xfrm>
            <a:off x="729000" y="808800"/>
            <a:ext cx="70245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29"/>
          <p:cNvPicPr preferRelativeResize="0"/>
          <p:nvPr/>
        </p:nvPicPr>
        <p:blipFill rotWithShape="1">
          <a:blip r:embed="rId3">
            <a:alphaModFix/>
          </a:blip>
          <a:srcRect b="7221" l="0" r="0" t="7213"/>
          <a:stretch/>
        </p:blipFill>
        <p:spPr>
          <a:xfrm>
            <a:off x="317700" y="435400"/>
            <a:ext cx="7929748" cy="4611800"/>
          </a:xfrm>
          <a:prstGeom prst="rect">
            <a:avLst/>
          </a:prstGeom>
          <a:noFill/>
          <a:ln>
            <a:noFill/>
          </a:ln>
        </p:spPr>
      </p:pic>
      <p:sp>
        <p:nvSpPr>
          <p:cNvPr id="204" name="Google Shape;204;p29"/>
          <p:cNvSpPr/>
          <p:nvPr/>
        </p:nvSpPr>
        <p:spPr>
          <a:xfrm>
            <a:off x="8043125" y="-19200"/>
            <a:ext cx="10452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txBox="1"/>
          <p:nvPr>
            <p:ph type="title"/>
          </p:nvPr>
        </p:nvSpPr>
        <p:spPr>
          <a:xfrm>
            <a:off x="1306850" y="79775"/>
            <a:ext cx="71115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nl" sz="3000"/>
              <a:t>Dwarsprofiel 1 - </a:t>
            </a:r>
            <a:r>
              <a:rPr lang="nl" sz="3000"/>
              <a:t>bushalte</a:t>
            </a:r>
            <a:r>
              <a:rPr lang="nl" sz="3000"/>
              <a:t> nieuwe toestand</a:t>
            </a:r>
            <a:endParaRPr sz="33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Verderop aan</a:t>
            </a:r>
            <a:r>
              <a:rPr lang="nl"/>
              <a:t> overgangspoort richting buitengebied Roosbeek &gt; van 50 naar 70 km/u.</a:t>
            </a:r>
            <a:endParaRPr/>
          </a:p>
        </p:txBody>
      </p:sp>
      <p:sp>
        <p:nvSpPr>
          <p:cNvPr id="211" name="Google Shape;211;p30"/>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212" name="Google Shape;212;p30"/>
          <p:cNvSpPr txBox="1"/>
          <p:nvPr>
            <p:ph idx="2" type="subTitle"/>
          </p:nvPr>
        </p:nvSpPr>
        <p:spPr>
          <a:xfrm>
            <a:off x="409300" y="1111450"/>
            <a:ext cx="3401400" cy="23427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nl">
                <a:solidFill>
                  <a:schemeClr val="dk1"/>
                </a:solidFill>
                <a:highlight>
                  <a:schemeClr val="lt1"/>
                </a:highlight>
              </a:rPr>
              <a:t>Vertragend poorteffect</a:t>
            </a:r>
            <a:r>
              <a:rPr b="0" lang="nl">
                <a:solidFill>
                  <a:schemeClr val="dk1"/>
                </a:solidFill>
                <a:highlight>
                  <a:schemeClr val="lt1"/>
                </a:highlight>
              </a:rPr>
              <a:t> door middeneiland &gt; snelheidsovergang</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Nieuwe oversteekplaatsen voor voetgangers en fietsers</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Aanpassing gracht voor waterbuffering</a:t>
            </a:r>
            <a:endParaRPr b="0">
              <a:solidFill>
                <a:schemeClr val="dk1"/>
              </a:solidFill>
              <a:highlight>
                <a:schemeClr val="lt1"/>
              </a:highlight>
            </a:endParaRPr>
          </a:p>
        </p:txBody>
      </p:sp>
      <p:pic>
        <p:nvPicPr>
          <p:cNvPr id="213" name="Google Shape;213;p30"/>
          <p:cNvPicPr preferRelativeResize="0"/>
          <p:nvPr/>
        </p:nvPicPr>
        <p:blipFill rotWithShape="1">
          <a:blip r:embed="rId3">
            <a:alphaModFix/>
          </a:blip>
          <a:srcRect b="738" l="45743" r="1544" t="729"/>
          <a:stretch/>
        </p:blipFill>
        <p:spPr>
          <a:xfrm>
            <a:off x="3881875" y="896000"/>
            <a:ext cx="5325102" cy="2989275"/>
          </a:xfrm>
          <a:prstGeom prst="rect">
            <a:avLst/>
          </a:prstGeom>
          <a:noFill/>
          <a:ln>
            <a:noFill/>
          </a:ln>
        </p:spPr>
      </p:pic>
      <p:pic>
        <p:nvPicPr>
          <p:cNvPr id="214" name="Google Shape;214;p30"/>
          <p:cNvPicPr preferRelativeResize="0"/>
          <p:nvPr/>
        </p:nvPicPr>
        <p:blipFill rotWithShape="1">
          <a:blip r:embed="rId4">
            <a:alphaModFix/>
          </a:blip>
          <a:srcRect b="8017" l="9879" r="8334" t="50291"/>
          <a:stretch/>
        </p:blipFill>
        <p:spPr>
          <a:xfrm>
            <a:off x="477475" y="3279300"/>
            <a:ext cx="8570573" cy="1864200"/>
          </a:xfrm>
          <a:prstGeom prst="rect">
            <a:avLst/>
          </a:prstGeom>
          <a:noFill/>
          <a:ln>
            <a:noFill/>
          </a:ln>
        </p:spPr>
      </p:pic>
      <p:cxnSp>
        <p:nvCxnSpPr>
          <p:cNvPr id="215" name="Google Shape;215;p30"/>
          <p:cNvCxnSpPr/>
          <p:nvPr/>
        </p:nvCxnSpPr>
        <p:spPr>
          <a:xfrm rot="10800000">
            <a:off x="5081025" y="2544000"/>
            <a:ext cx="489600" cy="811500"/>
          </a:xfrm>
          <a:prstGeom prst="straightConnector1">
            <a:avLst/>
          </a:prstGeom>
          <a:noFill/>
          <a:ln cap="flat" cmpd="sng" w="38100">
            <a:solidFill>
              <a:srgbClr val="DB6C3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p:nvPr/>
        </p:nvSpPr>
        <p:spPr>
          <a:xfrm>
            <a:off x="7848450" y="-19200"/>
            <a:ext cx="12399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31"/>
          <p:cNvPicPr preferRelativeResize="0"/>
          <p:nvPr/>
        </p:nvPicPr>
        <p:blipFill>
          <a:blip r:embed="rId3">
            <a:alphaModFix/>
          </a:blip>
          <a:stretch>
            <a:fillRect/>
          </a:stretch>
        </p:blipFill>
        <p:spPr>
          <a:xfrm>
            <a:off x="1225375" y="462550"/>
            <a:ext cx="6727398" cy="4680950"/>
          </a:xfrm>
          <a:prstGeom prst="rect">
            <a:avLst/>
          </a:prstGeom>
          <a:noFill/>
          <a:ln>
            <a:noFill/>
          </a:ln>
        </p:spPr>
      </p:pic>
      <p:sp>
        <p:nvSpPr>
          <p:cNvPr id="222" name="Google Shape;222;p31"/>
          <p:cNvSpPr txBox="1"/>
          <p:nvPr>
            <p:ph type="title"/>
          </p:nvPr>
        </p:nvSpPr>
        <p:spPr>
          <a:xfrm>
            <a:off x="408300" y="79775"/>
            <a:ext cx="80100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3 - </a:t>
            </a:r>
            <a:r>
              <a:rPr lang="nl" sz="2400"/>
              <a:t>N3 LEUVENSESTEENWEG 50 KM/U</a:t>
            </a:r>
            <a:endParaRPr sz="24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p:nvPr/>
        </p:nvSpPr>
        <p:spPr>
          <a:xfrm>
            <a:off x="7848450" y="-19200"/>
            <a:ext cx="12399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32"/>
          <p:cNvPicPr preferRelativeResize="0"/>
          <p:nvPr/>
        </p:nvPicPr>
        <p:blipFill rotWithShape="1">
          <a:blip r:embed="rId3">
            <a:alphaModFix/>
          </a:blip>
          <a:srcRect b="347" l="0" r="0" t="347"/>
          <a:stretch/>
        </p:blipFill>
        <p:spPr>
          <a:xfrm>
            <a:off x="1225375" y="462550"/>
            <a:ext cx="6727398" cy="4680952"/>
          </a:xfrm>
          <a:prstGeom prst="rect">
            <a:avLst/>
          </a:prstGeom>
          <a:noFill/>
          <a:ln>
            <a:noFill/>
          </a:ln>
        </p:spPr>
      </p:pic>
      <p:sp>
        <p:nvSpPr>
          <p:cNvPr id="229" name="Google Shape;229;p32"/>
          <p:cNvSpPr txBox="1"/>
          <p:nvPr>
            <p:ph type="title"/>
          </p:nvPr>
        </p:nvSpPr>
        <p:spPr>
          <a:xfrm>
            <a:off x="408300" y="79775"/>
            <a:ext cx="80100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3 - </a:t>
            </a:r>
            <a:r>
              <a:rPr lang="nl" sz="2400"/>
              <a:t>N3 LEUVENSESTEENWEG 50 KM/U</a:t>
            </a:r>
            <a:endParaRPr sz="24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3"/>
          <p:cNvPicPr preferRelativeResize="0"/>
          <p:nvPr/>
        </p:nvPicPr>
        <p:blipFill rotWithShape="1">
          <a:blip r:embed="rId3">
            <a:alphaModFix/>
          </a:blip>
          <a:srcRect b="0" l="2272" r="3048" t="0"/>
          <a:stretch/>
        </p:blipFill>
        <p:spPr>
          <a:xfrm>
            <a:off x="292325" y="957425"/>
            <a:ext cx="8851676" cy="2793725"/>
          </a:xfrm>
          <a:prstGeom prst="rect">
            <a:avLst/>
          </a:prstGeom>
          <a:noFill/>
          <a:ln>
            <a:noFill/>
          </a:ln>
        </p:spPr>
      </p:pic>
      <p:sp>
        <p:nvSpPr>
          <p:cNvPr id="235" name="Google Shape;235;p33"/>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Vanaf parkgebied Roosbeek tot aan Groenstraat - snelheidsregime</a:t>
            </a:r>
            <a:r>
              <a:rPr lang="nl"/>
              <a:t> 70 km/u.</a:t>
            </a:r>
            <a:endParaRPr/>
          </a:p>
        </p:txBody>
      </p:sp>
      <p:sp>
        <p:nvSpPr>
          <p:cNvPr id="236" name="Google Shape;236;p33"/>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237" name="Google Shape;237;p33"/>
          <p:cNvSpPr txBox="1"/>
          <p:nvPr>
            <p:ph idx="2" type="subTitle"/>
          </p:nvPr>
        </p:nvSpPr>
        <p:spPr>
          <a:xfrm>
            <a:off x="1391675" y="2750650"/>
            <a:ext cx="7610100" cy="25305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b="0" lang="nl">
                <a:solidFill>
                  <a:schemeClr val="dk1"/>
                </a:solidFill>
                <a:highlight>
                  <a:schemeClr val="lt1"/>
                </a:highlight>
              </a:rPr>
              <a:t>Overgangsgebied 70 km/u.</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Oversteekplaats voor voetgangers aan </a:t>
            </a:r>
            <a:r>
              <a:rPr b="0" lang="nl">
                <a:solidFill>
                  <a:schemeClr val="dk1"/>
                </a:solidFill>
                <a:highlight>
                  <a:schemeClr val="lt1"/>
                </a:highlight>
              </a:rPr>
              <a:t>rustoord</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Vrijliggende fietspaden na overgangspoort buiten bebouwde kom 70km/u.</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Toegankelijke haltehavens voor de bus (&gt; dichtbij kruispunt)</a:t>
            </a:r>
            <a:endParaRPr b="0">
              <a:solidFill>
                <a:schemeClr val="dk1"/>
              </a:solidFill>
              <a:highlight>
                <a:schemeClr val="lt1"/>
              </a:highlight>
            </a:endParaRPr>
          </a:p>
        </p:txBody>
      </p:sp>
      <p:sp>
        <p:nvSpPr>
          <p:cNvPr id="238" name="Google Shape;238;p33"/>
          <p:cNvSpPr txBox="1"/>
          <p:nvPr/>
        </p:nvSpPr>
        <p:spPr>
          <a:xfrm>
            <a:off x="4740325" y="1228650"/>
            <a:ext cx="16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highlight>
                  <a:srgbClr val="FFFF00"/>
                </a:highlight>
              </a:rPr>
              <a:t>Woonzorgcentrum</a:t>
            </a:r>
            <a:endParaRPr>
              <a:highlight>
                <a:srgbClr val="FFFF00"/>
              </a:highlight>
            </a:endParaRPr>
          </a:p>
        </p:txBody>
      </p:sp>
      <p:sp>
        <p:nvSpPr>
          <p:cNvPr id="239" name="Google Shape;239;p33"/>
          <p:cNvSpPr txBox="1"/>
          <p:nvPr/>
        </p:nvSpPr>
        <p:spPr>
          <a:xfrm>
            <a:off x="6665750" y="2969275"/>
            <a:ext cx="247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highlight>
                  <a:srgbClr val="FFFF00"/>
                </a:highlight>
              </a:rPr>
              <a:t>Toegang</a:t>
            </a:r>
            <a:r>
              <a:rPr lang="nl">
                <a:highlight>
                  <a:srgbClr val="FFFF00"/>
                </a:highlight>
              </a:rPr>
              <a:t> Transmet Vervoer</a:t>
            </a:r>
            <a:endParaRPr>
              <a:highlight>
                <a:srgbClr val="FFFF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4"/>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pic>
        <p:nvPicPr>
          <p:cNvPr id="245" name="Google Shape;245;p34"/>
          <p:cNvPicPr preferRelativeResize="0"/>
          <p:nvPr/>
        </p:nvPicPr>
        <p:blipFill rotWithShape="1">
          <a:blip r:embed="rId3">
            <a:alphaModFix/>
          </a:blip>
          <a:srcRect b="0" l="544" r="534" t="0"/>
          <a:stretch/>
        </p:blipFill>
        <p:spPr>
          <a:xfrm>
            <a:off x="338975" y="694900"/>
            <a:ext cx="8804823" cy="2942349"/>
          </a:xfrm>
          <a:prstGeom prst="rect">
            <a:avLst/>
          </a:prstGeom>
          <a:noFill/>
          <a:ln>
            <a:noFill/>
          </a:ln>
        </p:spPr>
      </p:pic>
      <p:sp>
        <p:nvSpPr>
          <p:cNvPr id="246" name="Google Shape;246;p34"/>
          <p:cNvSpPr txBox="1"/>
          <p:nvPr>
            <p:ph idx="2" type="subTitle"/>
          </p:nvPr>
        </p:nvSpPr>
        <p:spPr>
          <a:xfrm>
            <a:off x="1391675" y="2750650"/>
            <a:ext cx="7610100" cy="25305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b="0" lang="nl">
                <a:solidFill>
                  <a:schemeClr val="dk1"/>
                </a:solidFill>
                <a:highlight>
                  <a:schemeClr val="lt1"/>
                </a:highlight>
              </a:rPr>
              <a:t>Overgangsgebied van 70 km/u. naar 50 km/u.</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Aanliggend verhoogde fietspaden binnen bebouwde kom 50 km/u.</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Vrijliggende fietspaden na overgangspoort buiten bebouwde kom 70 km/u.</a:t>
            </a:r>
            <a:endParaRPr b="0">
              <a:solidFill>
                <a:schemeClr val="dk1"/>
              </a:solidFill>
              <a:highlight>
                <a:schemeClr val="lt1"/>
              </a:highlight>
            </a:endParaRPr>
          </a:p>
          <a:p>
            <a:pPr indent="-342900" lvl="0" marL="457200" rtl="0" algn="l">
              <a:spcBef>
                <a:spcPts val="0"/>
              </a:spcBef>
              <a:spcAft>
                <a:spcPts val="0"/>
              </a:spcAft>
              <a:buClr>
                <a:schemeClr val="dk1"/>
              </a:buClr>
              <a:buSzPts val="1800"/>
              <a:buFont typeface="Calibri"/>
              <a:buChar char="●"/>
            </a:pPr>
            <a:r>
              <a:rPr b="0" lang="nl">
                <a:solidFill>
                  <a:schemeClr val="dk1"/>
                </a:solidFill>
                <a:highlight>
                  <a:schemeClr val="lt1"/>
                </a:highlight>
              </a:rPr>
              <a:t>Aanleg gescheiden rioleringsstelsel </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Aanpassing bermen en grachten en nieuwe kopmuren</a:t>
            </a:r>
            <a:endParaRPr b="0">
              <a:solidFill>
                <a:schemeClr val="dk1"/>
              </a:solidFill>
              <a:highlight>
                <a:schemeClr val="lt1"/>
              </a:highlight>
            </a:endParaRPr>
          </a:p>
          <a:p>
            <a:pPr indent="-342900" lvl="0" marL="457200" rtl="0" algn="l">
              <a:spcBef>
                <a:spcPts val="0"/>
              </a:spcBef>
              <a:spcAft>
                <a:spcPts val="0"/>
              </a:spcAft>
              <a:buClr>
                <a:schemeClr val="dk1"/>
              </a:buClr>
              <a:buSzPts val="1800"/>
              <a:buFont typeface="Calibri"/>
              <a:buChar char="●"/>
            </a:pPr>
            <a:r>
              <a:rPr b="0" lang="nl">
                <a:solidFill>
                  <a:schemeClr val="dk1"/>
                </a:solidFill>
                <a:highlight>
                  <a:schemeClr val="lt1"/>
                </a:highlight>
              </a:rPr>
              <a:t>Heraanleg van de rijweg</a:t>
            </a:r>
            <a:endParaRPr b="0">
              <a:solidFill>
                <a:schemeClr val="dk1"/>
              </a:solidFill>
              <a:highlight>
                <a:schemeClr val="lt1"/>
              </a:highlight>
            </a:endParaRPr>
          </a:p>
          <a:p>
            <a:pPr indent="-342900" lvl="0" marL="457200" rtl="0" algn="l">
              <a:spcBef>
                <a:spcPts val="0"/>
              </a:spcBef>
              <a:spcAft>
                <a:spcPts val="0"/>
              </a:spcAft>
              <a:buClr>
                <a:schemeClr val="dk1"/>
              </a:buClr>
              <a:buSzPts val="1800"/>
              <a:buChar char="●"/>
            </a:pPr>
            <a:r>
              <a:rPr b="0" lang="nl">
                <a:solidFill>
                  <a:schemeClr val="dk1"/>
                </a:solidFill>
                <a:highlight>
                  <a:schemeClr val="lt1"/>
                </a:highlight>
              </a:rPr>
              <a:t>Heraanplanten van gerooide laanbomen</a:t>
            </a:r>
            <a:endParaRPr b="0">
              <a:solidFill>
                <a:schemeClr val="dk1"/>
              </a:solidFill>
              <a:highlight>
                <a:schemeClr val="lt1"/>
              </a:highlight>
            </a:endParaRPr>
          </a:p>
        </p:txBody>
      </p:sp>
      <p:sp>
        <p:nvSpPr>
          <p:cNvPr id="247" name="Google Shape;247;p34"/>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Vanaf parkgebied Roosbeek</a:t>
            </a:r>
            <a:endParaRPr/>
          </a:p>
        </p:txBody>
      </p:sp>
      <p:cxnSp>
        <p:nvCxnSpPr>
          <p:cNvPr id="248" name="Google Shape;248;p34"/>
          <p:cNvCxnSpPr/>
          <p:nvPr/>
        </p:nvCxnSpPr>
        <p:spPr>
          <a:xfrm flipH="1">
            <a:off x="731425" y="1018650"/>
            <a:ext cx="810600" cy="834900"/>
          </a:xfrm>
          <a:prstGeom prst="straightConnector1">
            <a:avLst/>
          </a:prstGeom>
          <a:noFill/>
          <a:ln cap="flat" cmpd="sng" w="38100">
            <a:solidFill>
              <a:schemeClr val="accent4"/>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p:nvPr/>
        </p:nvSpPr>
        <p:spPr>
          <a:xfrm>
            <a:off x="7848450" y="-19200"/>
            <a:ext cx="12399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35"/>
          <p:cNvPicPr preferRelativeResize="0"/>
          <p:nvPr/>
        </p:nvPicPr>
        <p:blipFill rotWithShape="1">
          <a:blip r:embed="rId3">
            <a:alphaModFix/>
          </a:blip>
          <a:srcRect b="0" l="3051" r="3051" t="0"/>
          <a:stretch/>
        </p:blipFill>
        <p:spPr>
          <a:xfrm>
            <a:off x="1225375" y="462550"/>
            <a:ext cx="6727398" cy="4680953"/>
          </a:xfrm>
          <a:prstGeom prst="rect">
            <a:avLst/>
          </a:prstGeom>
          <a:noFill/>
          <a:ln>
            <a:noFill/>
          </a:ln>
        </p:spPr>
      </p:pic>
      <p:sp>
        <p:nvSpPr>
          <p:cNvPr id="255" name="Google Shape;255;p35"/>
          <p:cNvSpPr txBox="1"/>
          <p:nvPr>
            <p:ph type="title"/>
          </p:nvPr>
        </p:nvSpPr>
        <p:spPr>
          <a:xfrm>
            <a:off x="408300" y="79775"/>
            <a:ext cx="80100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5 - </a:t>
            </a:r>
            <a:r>
              <a:rPr lang="nl" sz="2400"/>
              <a:t>N3 LEUVENSESTEENWEG 70 KM/U</a:t>
            </a:r>
            <a:endParaRPr sz="2400">
              <a:latin typeface="Calibri"/>
              <a:ea typeface="Calibri"/>
              <a:cs typeface="Calibri"/>
              <a:sym typeface="Calibri"/>
            </a:endParaRPr>
          </a:p>
        </p:txBody>
      </p:sp>
      <p:sp>
        <p:nvSpPr>
          <p:cNvPr id="256" name="Google Shape;256;p35"/>
          <p:cNvSpPr txBox="1"/>
          <p:nvPr/>
        </p:nvSpPr>
        <p:spPr>
          <a:xfrm>
            <a:off x="6121575" y="625775"/>
            <a:ext cx="220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500"/>
              <a:t>Bestaande toestand</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3">
            <a:alphaModFix/>
          </a:blip>
          <a:srcRect b="0" l="0" r="0" t="0"/>
          <a:stretch/>
        </p:blipFill>
        <p:spPr>
          <a:xfrm>
            <a:off x="4373372" y="3727474"/>
            <a:ext cx="1736903" cy="677100"/>
          </a:xfrm>
          <a:prstGeom prst="rect">
            <a:avLst/>
          </a:prstGeom>
          <a:noFill/>
          <a:ln>
            <a:noFill/>
          </a:ln>
        </p:spPr>
      </p:pic>
      <p:sp>
        <p:nvSpPr>
          <p:cNvPr id="112" name="Google Shape;112;p18"/>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Dit project is een samenwerking tussen</a:t>
            </a:r>
            <a:endParaRPr/>
          </a:p>
          <a:p>
            <a:pPr indent="0" lvl="0" marL="0" rtl="0" algn="l">
              <a:spcBef>
                <a:spcPts val="0"/>
              </a:spcBef>
              <a:spcAft>
                <a:spcPts val="0"/>
              </a:spcAft>
              <a:buNone/>
            </a:pPr>
            <a:r>
              <a:t/>
            </a:r>
            <a:endParaRPr/>
          </a:p>
          <a:p>
            <a:pPr indent="-330200" lvl="0" marL="360000" rtl="0" algn="l">
              <a:lnSpc>
                <a:spcPct val="115000"/>
              </a:lnSpc>
              <a:spcBef>
                <a:spcPts val="600"/>
              </a:spcBef>
              <a:spcAft>
                <a:spcPts val="0"/>
              </a:spcAft>
              <a:buClr>
                <a:schemeClr val="lt1"/>
              </a:buClr>
              <a:buSzPts val="1600"/>
              <a:buChar char="●"/>
            </a:pPr>
            <a:r>
              <a:rPr b="0" lang="nl" sz="1600">
                <a:solidFill>
                  <a:schemeClr val="lt1"/>
                </a:solidFill>
              </a:rPr>
              <a:t>Gemeente Boutersem</a:t>
            </a:r>
            <a:endParaRPr b="0" sz="1600">
              <a:solidFill>
                <a:schemeClr val="lt1"/>
              </a:solidFill>
            </a:endParaRPr>
          </a:p>
          <a:p>
            <a:pPr indent="-330200" lvl="0" marL="360000" rtl="0" algn="l">
              <a:lnSpc>
                <a:spcPct val="115000"/>
              </a:lnSpc>
              <a:spcBef>
                <a:spcPts val="0"/>
              </a:spcBef>
              <a:spcAft>
                <a:spcPts val="0"/>
              </a:spcAft>
              <a:buClr>
                <a:schemeClr val="lt1"/>
              </a:buClr>
              <a:buSzPts val="1600"/>
              <a:buChar char="●"/>
            </a:pPr>
            <a:r>
              <a:rPr b="0" lang="nl" sz="1600">
                <a:solidFill>
                  <a:schemeClr val="lt1"/>
                </a:solidFill>
              </a:rPr>
              <a:t>Aquafin / Fluvius</a:t>
            </a:r>
            <a:endParaRPr b="0" sz="1600">
              <a:solidFill>
                <a:schemeClr val="lt1"/>
              </a:solidFill>
            </a:endParaRPr>
          </a:p>
          <a:p>
            <a:pPr indent="-330200" lvl="0" marL="360000" rtl="0" algn="l">
              <a:lnSpc>
                <a:spcPct val="115000"/>
              </a:lnSpc>
              <a:spcBef>
                <a:spcPts val="0"/>
              </a:spcBef>
              <a:spcAft>
                <a:spcPts val="0"/>
              </a:spcAft>
              <a:buClr>
                <a:schemeClr val="lt1"/>
              </a:buClr>
              <a:buSzPts val="1600"/>
              <a:buChar char="●"/>
            </a:pPr>
            <a:r>
              <a:rPr b="0" lang="nl" sz="1600">
                <a:solidFill>
                  <a:schemeClr val="lt1"/>
                </a:solidFill>
              </a:rPr>
              <a:t>Studiebureau Arcadis</a:t>
            </a:r>
            <a:endParaRPr b="0" sz="1600">
              <a:solidFill>
                <a:schemeClr val="lt1"/>
              </a:solidFill>
            </a:endParaRPr>
          </a:p>
          <a:p>
            <a:pPr indent="-330200" lvl="0" marL="360000" rtl="0" algn="l">
              <a:lnSpc>
                <a:spcPct val="115000"/>
              </a:lnSpc>
              <a:spcBef>
                <a:spcPts val="0"/>
              </a:spcBef>
              <a:spcAft>
                <a:spcPts val="0"/>
              </a:spcAft>
              <a:buClr>
                <a:schemeClr val="lt1"/>
              </a:buClr>
              <a:buSzPts val="1600"/>
              <a:buChar char="●"/>
            </a:pPr>
            <a:r>
              <a:rPr b="0" lang="nl" sz="1600">
                <a:solidFill>
                  <a:schemeClr val="lt1"/>
                </a:solidFill>
              </a:rPr>
              <a:t>Agentschap Wegen en Verkeer</a:t>
            </a:r>
            <a:endParaRPr b="0" sz="1500">
              <a:solidFill>
                <a:schemeClr val="lt1"/>
              </a:solidFill>
            </a:endParaRPr>
          </a:p>
        </p:txBody>
      </p:sp>
      <p:pic>
        <p:nvPicPr>
          <p:cNvPr id="113" name="Google Shape;113;p18"/>
          <p:cNvPicPr preferRelativeResize="0"/>
          <p:nvPr/>
        </p:nvPicPr>
        <p:blipFill rotWithShape="1">
          <a:blip r:embed="rId4">
            <a:alphaModFix/>
          </a:blip>
          <a:srcRect b="32996" l="0" r="0" t="33761"/>
          <a:stretch/>
        </p:blipFill>
        <p:spPr>
          <a:xfrm>
            <a:off x="6304375" y="3651625"/>
            <a:ext cx="2728026" cy="906825"/>
          </a:xfrm>
          <a:prstGeom prst="rect">
            <a:avLst/>
          </a:prstGeom>
          <a:noFill/>
          <a:ln>
            <a:noFill/>
          </a:ln>
        </p:spPr>
      </p:pic>
      <p:pic>
        <p:nvPicPr>
          <p:cNvPr id="114" name="Google Shape;114;p18"/>
          <p:cNvPicPr preferRelativeResize="0"/>
          <p:nvPr/>
        </p:nvPicPr>
        <p:blipFill>
          <a:blip r:embed="rId5">
            <a:alphaModFix/>
          </a:blip>
          <a:stretch>
            <a:fillRect/>
          </a:stretch>
        </p:blipFill>
        <p:spPr>
          <a:xfrm>
            <a:off x="4734475" y="1291650"/>
            <a:ext cx="1348849" cy="1014926"/>
          </a:xfrm>
          <a:prstGeom prst="rect">
            <a:avLst/>
          </a:prstGeom>
          <a:noFill/>
          <a:ln>
            <a:noFill/>
          </a:ln>
        </p:spPr>
      </p:pic>
      <p:pic>
        <p:nvPicPr>
          <p:cNvPr id="115" name="Google Shape;115;p18"/>
          <p:cNvPicPr preferRelativeResize="0"/>
          <p:nvPr/>
        </p:nvPicPr>
        <p:blipFill>
          <a:blip r:embed="rId6">
            <a:alphaModFix/>
          </a:blip>
          <a:stretch>
            <a:fillRect/>
          </a:stretch>
        </p:blipFill>
        <p:spPr>
          <a:xfrm>
            <a:off x="6721950" y="2631238"/>
            <a:ext cx="1971675" cy="857250"/>
          </a:xfrm>
          <a:prstGeom prst="rect">
            <a:avLst/>
          </a:prstGeom>
          <a:noFill/>
          <a:ln>
            <a:noFill/>
          </a:ln>
        </p:spPr>
      </p:pic>
      <p:pic>
        <p:nvPicPr>
          <p:cNvPr id="116" name="Google Shape;116;p18"/>
          <p:cNvPicPr preferRelativeResize="0"/>
          <p:nvPr/>
        </p:nvPicPr>
        <p:blipFill rotWithShape="1">
          <a:blip r:embed="rId7">
            <a:alphaModFix/>
          </a:blip>
          <a:srcRect b="0" l="22394" r="19859" t="0"/>
          <a:stretch/>
        </p:blipFill>
        <p:spPr>
          <a:xfrm>
            <a:off x="6799938" y="1239752"/>
            <a:ext cx="1736900" cy="11430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p:nvPr/>
        </p:nvSpPr>
        <p:spPr>
          <a:xfrm>
            <a:off x="7848450" y="-19200"/>
            <a:ext cx="12399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36"/>
          <p:cNvPicPr preferRelativeResize="0"/>
          <p:nvPr/>
        </p:nvPicPr>
        <p:blipFill rotWithShape="1">
          <a:blip r:embed="rId3">
            <a:alphaModFix/>
          </a:blip>
          <a:srcRect b="10505" l="0" r="0" t="10505"/>
          <a:stretch/>
        </p:blipFill>
        <p:spPr>
          <a:xfrm>
            <a:off x="1225375" y="386350"/>
            <a:ext cx="6727398" cy="4680952"/>
          </a:xfrm>
          <a:prstGeom prst="rect">
            <a:avLst/>
          </a:prstGeom>
          <a:noFill/>
          <a:ln>
            <a:noFill/>
          </a:ln>
        </p:spPr>
      </p:pic>
      <p:sp>
        <p:nvSpPr>
          <p:cNvPr id="263" name="Google Shape;263;p36"/>
          <p:cNvSpPr txBox="1"/>
          <p:nvPr>
            <p:ph type="title"/>
          </p:nvPr>
        </p:nvSpPr>
        <p:spPr>
          <a:xfrm>
            <a:off x="408300" y="79775"/>
            <a:ext cx="80100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5 - </a:t>
            </a:r>
            <a:r>
              <a:rPr lang="nl" sz="2400"/>
              <a:t>N3 LEUVENSESTEENWEG 70 KM/U</a:t>
            </a:r>
            <a:endParaRPr sz="2400">
              <a:latin typeface="Calibri"/>
              <a:ea typeface="Calibri"/>
              <a:cs typeface="Calibri"/>
              <a:sym typeface="Calibri"/>
            </a:endParaRPr>
          </a:p>
        </p:txBody>
      </p:sp>
      <p:sp>
        <p:nvSpPr>
          <p:cNvPr id="264" name="Google Shape;264;p36"/>
          <p:cNvSpPr txBox="1"/>
          <p:nvPr/>
        </p:nvSpPr>
        <p:spPr>
          <a:xfrm>
            <a:off x="6121575" y="625775"/>
            <a:ext cx="220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500"/>
              <a:t>Nieuwe</a:t>
            </a:r>
            <a:r>
              <a:rPr lang="nl" sz="1500"/>
              <a:t> toestand</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pic>
        <p:nvPicPr>
          <p:cNvPr id="270" name="Google Shape;270;p37"/>
          <p:cNvPicPr preferRelativeResize="0"/>
          <p:nvPr/>
        </p:nvPicPr>
        <p:blipFill rotWithShape="1">
          <a:blip r:embed="rId3">
            <a:alphaModFix/>
          </a:blip>
          <a:srcRect b="0" l="0" r="0" t="24311"/>
          <a:stretch/>
        </p:blipFill>
        <p:spPr>
          <a:xfrm>
            <a:off x="512325" y="933275"/>
            <a:ext cx="5895173" cy="2032676"/>
          </a:xfrm>
          <a:prstGeom prst="rect">
            <a:avLst/>
          </a:prstGeom>
          <a:noFill/>
          <a:ln>
            <a:noFill/>
          </a:ln>
        </p:spPr>
      </p:pic>
      <p:pic>
        <p:nvPicPr>
          <p:cNvPr id="271" name="Google Shape;271;p37"/>
          <p:cNvPicPr preferRelativeResize="0"/>
          <p:nvPr/>
        </p:nvPicPr>
        <p:blipFill rotWithShape="1">
          <a:blip r:embed="rId4">
            <a:alphaModFix/>
          </a:blip>
          <a:srcRect b="3888" l="0" r="0" t="43496"/>
          <a:stretch/>
        </p:blipFill>
        <p:spPr>
          <a:xfrm>
            <a:off x="337925" y="3135800"/>
            <a:ext cx="7571302" cy="2032674"/>
          </a:xfrm>
          <a:prstGeom prst="rect">
            <a:avLst/>
          </a:prstGeom>
          <a:noFill/>
          <a:ln>
            <a:noFill/>
          </a:ln>
        </p:spPr>
      </p:pic>
      <p:sp>
        <p:nvSpPr>
          <p:cNvPr id="272" name="Google Shape;272;p37"/>
          <p:cNvSpPr txBox="1"/>
          <p:nvPr/>
        </p:nvSpPr>
        <p:spPr>
          <a:xfrm>
            <a:off x="337925" y="2808175"/>
            <a:ext cx="880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chemeClr val="accent5"/>
                </a:solidFill>
                <a:latin typeface="Calibri"/>
                <a:ea typeface="Calibri"/>
                <a:cs typeface="Calibri"/>
                <a:sym typeface="Calibri"/>
              </a:rPr>
              <a:t>Dwarsprofiel 7 - overrijdbare middenberm vanaf nr 164 tot bebouwde kom Roosbeek</a:t>
            </a:r>
            <a:endParaRPr/>
          </a:p>
        </p:txBody>
      </p:sp>
      <p:sp>
        <p:nvSpPr>
          <p:cNvPr id="273" name="Google Shape;273;p37"/>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Dwarsprofiel 5 - buiten bebouwde kom van Roosbeek t.h.v. bedrijven</a:t>
            </a:r>
            <a:r>
              <a:rPr lang="nl"/>
              <a:t>zone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Doortocht Roosbeek</a:t>
            </a:r>
            <a:endParaRPr/>
          </a:p>
        </p:txBody>
      </p:sp>
      <p:sp>
        <p:nvSpPr>
          <p:cNvPr id="279" name="Google Shape;279;p38"/>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pic>
        <p:nvPicPr>
          <p:cNvPr id="280" name="Google Shape;280;p38"/>
          <p:cNvPicPr preferRelativeResize="0"/>
          <p:nvPr/>
        </p:nvPicPr>
        <p:blipFill rotWithShape="1">
          <a:blip r:embed="rId3">
            <a:alphaModFix/>
          </a:blip>
          <a:srcRect b="5721" l="0" r="0" t="5712"/>
          <a:stretch/>
        </p:blipFill>
        <p:spPr>
          <a:xfrm>
            <a:off x="328750" y="1171050"/>
            <a:ext cx="8815252" cy="2634249"/>
          </a:xfrm>
          <a:prstGeom prst="rect">
            <a:avLst/>
          </a:prstGeom>
          <a:noFill/>
          <a:ln>
            <a:noFill/>
          </a:ln>
        </p:spPr>
      </p:pic>
      <p:sp>
        <p:nvSpPr>
          <p:cNvPr id="281" name="Google Shape;281;p38"/>
          <p:cNvSpPr txBox="1"/>
          <p:nvPr/>
        </p:nvSpPr>
        <p:spPr>
          <a:xfrm>
            <a:off x="6951000" y="1532738"/>
            <a:ext cx="169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Lubbeeksestraat</a:t>
            </a:r>
            <a:endParaRPr/>
          </a:p>
        </p:txBody>
      </p:sp>
      <p:sp>
        <p:nvSpPr>
          <p:cNvPr id="282" name="Google Shape;282;p38"/>
          <p:cNvSpPr txBox="1"/>
          <p:nvPr>
            <p:ph idx="2" type="subTitle"/>
          </p:nvPr>
        </p:nvSpPr>
        <p:spPr>
          <a:xfrm>
            <a:off x="1391675" y="2750650"/>
            <a:ext cx="7610100" cy="2530500"/>
          </a:xfrm>
          <a:prstGeom prst="rect">
            <a:avLst/>
          </a:prstGeom>
        </p:spPr>
        <p:txBody>
          <a:bodyPr anchorCtr="0" anchor="ctr"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b="0" lang="nl" sz="1700">
                <a:solidFill>
                  <a:schemeClr val="dk1"/>
                </a:solidFill>
                <a:highlight>
                  <a:schemeClr val="lt1"/>
                </a:highlight>
              </a:rPr>
              <a:t>Aanleg parkeerstroken </a:t>
            </a:r>
            <a:endParaRPr b="0" sz="1700">
              <a:solidFill>
                <a:schemeClr val="dk1"/>
              </a:solidFill>
              <a:highlight>
                <a:schemeClr val="lt1"/>
              </a:highlight>
            </a:endParaRPr>
          </a:p>
          <a:p>
            <a:pPr indent="-336550" lvl="0" marL="457200" rtl="0" algn="l">
              <a:spcBef>
                <a:spcPts val="0"/>
              </a:spcBef>
              <a:spcAft>
                <a:spcPts val="0"/>
              </a:spcAft>
              <a:buClr>
                <a:schemeClr val="dk1"/>
              </a:buClr>
              <a:buSzPts val="1700"/>
              <a:buChar char="●"/>
            </a:pPr>
            <a:r>
              <a:rPr b="0" lang="nl" sz="1700">
                <a:solidFill>
                  <a:schemeClr val="dk1"/>
                </a:solidFill>
                <a:highlight>
                  <a:schemeClr val="lt1"/>
                </a:highlight>
              </a:rPr>
              <a:t>Oversteekplaatsen voor voetgangers</a:t>
            </a:r>
            <a:endParaRPr b="0" sz="1700">
              <a:solidFill>
                <a:schemeClr val="dk1"/>
              </a:solidFill>
              <a:highlight>
                <a:schemeClr val="lt1"/>
              </a:highlight>
            </a:endParaRPr>
          </a:p>
          <a:p>
            <a:pPr indent="-336550" lvl="0" marL="457200" rtl="0" algn="l">
              <a:spcBef>
                <a:spcPts val="0"/>
              </a:spcBef>
              <a:spcAft>
                <a:spcPts val="0"/>
              </a:spcAft>
              <a:buClr>
                <a:schemeClr val="dk1"/>
              </a:buClr>
              <a:buSzPts val="1700"/>
              <a:buChar char="●"/>
            </a:pPr>
            <a:r>
              <a:rPr b="0" lang="nl" sz="1700">
                <a:solidFill>
                  <a:schemeClr val="dk1"/>
                </a:solidFill>
                <a:highlight>
                  <a:schemeClr val="lt1"/>
                </a:highlight>
              </a:rPr>
              <a:t>Aanliggend verhoogde fietspaden met veiligheidsstrook </a:t>
            </a:r>
            <a:endParaRPr b="0" sz="1700">
              <a:solidFill>
                <a:schemeClr val="dk1"/>
              </a:solidFill>
              <a:highlight>
                <a:schemeClr val="lt1"/>
              </a:highlight>
            </a:endParaRPr>
          </a:p>
          <a:p>
            <a:pPr indent="0" lvl="0" marL="457200" rtl="0" algn="l">
              <a:spcBef>
                <a:spcPts val="0"/>
              </a:spcBef>
              <a:spcAft>
                <a:spcPts val="0"/>
              </a:spcAft>
              <a:buNone/>
            </a:pPr>
            <a:r>
              <a:rPr b="0" lang="nl" sz="1700">
                <a:solidFill>
                  <a:schemeClr val="dk1"/>
                </a:solidFill>
                <a:highlight>
                  <a:schemeClr val="lt1"/>
                </a:highlight>
              </a:rPr>
              <a:t>tussen fietspad en rijweg</a:t>
            </a:r>
            <a:endParaRPr b="0" sz="1700">
              <a:solidFill>
                <a:schemeClr val="dk1"/>
              </a:solidFill>
              <a:highlight>
                <a:schemeClr val="lt1"/>
              </a:highlight>
            </a:endParaRPr>
          </a:p>
          <a:p>
            <a:pPr indent="-336550" lvl="0" marL="457200" rtl="0" algn="l">
              <a:spcBef>
                <a:spcPts val="0"/>
              </a:spcBef>
              <a:spcAft>
                <a:spcPts val="0"/>
              </a:spcAft>
              <a:buClr>
                <a:schemeClr val="dk1"/>
              </a:buClr>
              <a:buSzPts val="1700"/>
              <a:buChar char="●"/>
            </a:pPr>
            <a:r>
              <a:rPr b="0" lang="nl" sz="1700">
                <a:solidFill>
                  <a:schemeClr val="dk1"/>
                </a:solidFill>
                <a:highlight>
                  <a:schemeClr val="lt1"/>
                </a:highlight>
              </a:rPr>
              <a:t>Toegankelijke bushaltes met verhoogd perron (bus stopt op rijweg)</a:t>
            </a:r>
            <a:endParaRPr b="0">
              <a:solidFill>
                <a:schemeClr val="dk1"/>
              </a:solidFill>
              <a:highlight>
                <a:schemeClr val="lt1"/>
              </a:highlight>
            </a:endParaRPr>
          </a:p>
        </p:txBody>
      </p:sp>
      <p:sp>
        <p:nvSpPr>
          <p:cNvPr id="283" name="Google Shape;283;p38"/>
          <p:cNvSpPr txBox="1"/>
          <p:nvPr/>
        </p:nvSpPr>
        <p:spPr>
          <a:xfrm>
            <a:off x="7532075" y="3057488"/>
            <a:ext cx="169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Spoorwegstraat</a:t>
            </a:r>
            <a:endParaRPr/>
          </a:p>
        </p:txBody>
      </p:sp>
      <p:sp>
        <p:nvSpPr>
          <p:cNvPr id="284" name="Google Shape;284;p38"/>
          <p:cNvSpPr txBox="1"/>
          <p:nvPr/>
        </p:nvSpPr>
        <p:spPr>
          <a:xfrm>
            <a:off x="409300" y="1532150"/>
            <a:ext cx="116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Oude Baan</a:t>
            </a:r>
            <a:endParaRPr/>
          </a:p>
        </p:txBody>
      </p:sp>
      <p:sp>
        <p:nvSpPr>
          <p:cNvPr id="285" name="Google Shape;285;p38"/>
          <p:cNvSpPr txBox="1"/>
          <p:nvPr/>
        </p:nvSpPr>
        <p:spPr>
          <a:xfrm>
            <a:off x="328750" y="3057500"/>
            <a:ext cx="116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Oude Baan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p:nvPr/>
        </p:nvSpPr>
        <p:spPr>
          <a:xfrm>
            <a:off x="7848450" y="-19200"/>
            <a:ext cx="12399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39"/>
          <p:cNvPicPr preferRelativeResize="0"/>
          <p:nvPr/>
        </p:nvPicPr>
        <p:blipFill rotWithShape="1">
          <a:blip r:embed="rId3">
            <a:alphaModFix/>
          </a:blip>
          <a:srcRect b="5921" l="-1770" r="1769" t="12632"/>
          <a:stretch/>
        </p:blipFill>
        <p:spPr>
          <a:xfrm>
            <a:off x="615775" y="625775"/>
            <a:ext cx="5918577" cy="4309826"/>
          </a:xfrm>
          <a:prstGeom prst="rect">
            <a:avLst/>
          </a:prstGeom>
          <a:noFill/>
          <a:ln>
            <a:noFill/>
          </a:ln>
        </p:spPr>
      </p:pic>
      <p:sp>
        <p:nvSpPr>
          <p:cNvPr id="292" name="Google Shape;292;p39"/>
          <p:cNvSpPr txBox="1"/>
          <p:nvPr>
            <p:ph type="title"/>
          </p:nvPr>
        </p:nvSpPr>
        <p:spPr>
          <a:xfrm>
            <a:off x="408300" y="79775"/>
            <a:ext cx="80100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8 - </a:t>
            </a:r>
            <a:r>
              <a:rPr lang="nl" sz="2400"/>
              <a:t>N3 ROOSBEEK 50 KM/U</a:t>
            </a:r>
            <a:endParaRPr sz="2400">
              <a:latin typeface="Calibri"/>
              <a:ea typeface="Calibri"/>
              <a:cs typeface="Calibri"/>
              <a:sym typeface="Calibri"/>
            </a:endParaRPr>
          </a:p>
        </p:txBody>
      </p:sp>
      <p:sp>
        <p:nvSpPr>
          <p:cNvPr id="293" name="Google Shape;293;p39"/>
          <p:cNvSpPr txBox="1"/>
          <p:nvPr/>
        </p:nvSpPr>
        <p:spPr>
          <a:xfrm>
            <a:off x="6121575" y="625775"/>
            <a:ext cx="220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500"/>
              <a:t>Bestaande toestand</a:t>
            </a:r>
            <a:endParaRPr sz="1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p:nvPr/>
        </p:nvSpPr>
        <p:spPr>
          <a:xfrm>
            <a:off x="7848450" y="-19200"/>
            <a:ext cx="12399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40"/>
          <p:cNvPicPr preferRelativeResize="0"/>
          <p:nvPr/>
        </p:nvPicPr>
        <p:blipFill rotWithShape="1">
          <a:blip r:embed="rId3">
            <a:alphaModFix/>
          </a:blip>
          <a:srcRect b="6979" l="0" r="0" t="12892"/>
          <a:stretch/>
        </p:blipFill>
        <p:spPr>
          <a:xfrm>
            <a:off x="751100" y="566875"/>
            <a:ext cx="6154348" cy="4341601"/>
          </a:xfrm>
          <a:prstGeom prst="rect">
            <a:avLst/>
          </a:prstGeom>
          <a:noFill/>
          <a:ln>
            <a:noFill/>
          </a:ln>
        </p:spPr>
      </p:pic>
      <p:sp>
        <p:nvSpPr>
          <p:cNvPr id="300" name="Google Shape;300;p40"/>
          <p:cNvSpPr txBox="1"/>
          <p:nvPr>
            <p:ph type="title"/>
          </p:nvPr>
        </p:nvSpPr>
        <p:spPr>
          <a:xfrm>
            <a:off x="408300" y="79775"/>
            <a:ext cx="80100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8 - </a:t>
            </a:r>
            <a:r>
              <a:rPr lang="nl" sz="2400"/>
              <a:t>N3 ROOSBEEK 50 KM/U</a:t>
            </a:r>
            <a:endParaRPr sz="2400">
              <a:latin typeface="Calibri"/>
              <a:ea typeface="Calibri"/>
              <a:cs typeface="Calibri"/>
              <a:sym typeface="Calibri"/>
            </a:endParaRPr>
          </a:p>
        </p:txBody>
      </p:sp>
      <p:sp>
        <p:nvSpPr>
          <p:cNvPr id="301" name="Google Shape;301;p40"/>
          <p:cNvSpPr txBox="1"/>
          <p:nvPr/>
        </p:nvSpPr>
        <p:spPr>
          <a:xfrm>
            <a:off x="6121575" y="625775"/>
            <a:ext cx="220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500"/>
              <a:t>Nieuwe</a:t>
            </a:r>
            <a:r>
              <a:rPr lang="nl" sz="1500"/>
              <a:t> toestand</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p:nvPr/>
        </p:nvSpPr>
        <p:spPr>
          <a:xfrm>
            <a:off x="7715250" y="57000"/>
            <a:ext cx="13731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41"/>
          <p:cNvPicPr preferRelativeResize="0"/>
          <p:nvPr/>
        </p:nvPicPr>
        <p:blipFill rotWithShape="1">
          <a:blip r:embed="rId3">
            <a:alphaModFix/>
          </a:blip>
          <a:srcRect b="6856" l="0" r="0" t="10737"/>
          <a:stretch/>
        </p:blipFill>
        <p:spPr>
          <a:xfrm>
            <a:off x="637775" y="666000"/>
            <a:ext cx="5981773" cy="4209926"/>
          </a:xfrm>
          <a:prstGeom prst="rect">
            <a:avLst/>
          </a:prstGeom>
          <a:noFill/>
          <a:ln>
            <a:noFill/>
          </a:ln>
        </p:spPr>
      </p:pic>
      <p:sp>
        <p:nvSpPr>
          <p:cNvPr id="308" name="Google Shape;308;p41"/>
          <p:cNvSpPr txBox="1"/>
          <p:nvPr>
            <p:ph type="title"/>
          </p:nvPr>
        </p:nvSpPr>
        <p:spPr>
          <a:xfrm>
            <a:off x="1399775" y="79775"/>
            <a:ext cx="70185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9 </a:t>
            </a:r>
            <a:r>
              <a:rPr lang="nl" sz="3300"/>
              <a:t>- </a:t>
            </a:r>
            <a:r>
              <a:rPr lang="nl" sz="2400"/>
              <a:t>N3 ROOSBEEK 50 KM/U</a:t>
            </a:r>
            <a:endParaRPr sz="3300">
              <a:latin typeface="Calibri"/>
              <a:ea typeface="Calibri"/>
              <a:cs typeface="Calibri"/>
              <a:sym typeface="Calibri"/>
            </a:endParaRPr>
          </a:p>
        </p:txBody>
      </p:sp>
      <p:sp>
        <p:nvSpPr>
          <p:cNvPr id="309" name="Google Shape;309;p41"/>
          <p:cNvSpPr txBox="1"/>
          <p:nvPr/>
        </p:nvSpPr>
        <p:spPr>
          <a:xfrm>
            <a:off x="6121575" y="625775"/>
            <a:ext cx="220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500"/>
              <a:t>Bestaande toestand</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2"/>
          <p:cNvSpPr/>
          <p:nvPr/>
        </p:nvSpPr>
        <p:spPr>
          <a:xfrm>
            <a:off x="7715250" y="57000"/>
            <a:ext cx="1373100" cy="7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2"/>
          <p:cNvSpPr txBox="1"/>
          <p:nvPr>
            <p:ph type="title"/>
          </p:nvPr>
        </p:nvSpPr>
        <p:spPr>
          <a:xfrm>
            <a:off x="1399775" y="79775"/>
            <a:ext cx="7018500" cy="546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300"/>
              <a:t>Dwarsprofiel 9 - </a:t>
            </a:r>
            <a:r>
              <a:rPr lang="nl" sz="2400"/>
              <a:t>N3 ROOSBEEK 50 KM/U</a:t>
            </a:r>
            <a:endParaRPr sz="3300">
              <a:latin typeface="Calibri"/>
              <a:ea typeface="Calibri"/>
              <a:cs typeface="Calibri"/>
              <a:sym typeface="Calibri"/>
            </a:endParaRPr>
          </a:p>
        </p:txBody>
      </p:sp>
      <p:pic>
        <p:nvPicPr>
          <p:cNvPr id="316" name="Google Shape;316;p42"/>
          <p:cNvPicPr preferRelativeResize="0"/>
          <p:nvPr/>
        </p:nvPicPr>
        <p:blipFill rotWithShape="1">
          <a:blip r:embed="rId3">
            <a:alphaModFix/>
          </a:blip>
          <a:srcRect b="6322" l="0" r="0" t="9706"/>
          <a:stretch/>
        </p:blipFill>
        <p:spPr>
          <a:xfrm>
            <a:off x="685800" y="542000"/>
            <a:ext cx="5857551" cy="4351998"/>
          </a:xfrm>
          <a:prstGeom prst="rect">
            <a:avLst/>
          </a:prstGeom>
          <a:noFill/>
          <a:ln>
            <a:noFill/>
          </a:ln>
        </p:spPr>
      </p:pic>
      <p:sp>
        <p:nvSpPr>
          <p:cNvPr id="317" name="Google Shape;317;p42"/>
          <p:cNvSpPr txBox="1"/>
          <p:nvPr/>
        </p:nvSpPr>
        <p:spPr>
          <a:xfrm>
            <a:off x="6121575" y="625775"/>
            <a:ext cx="220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nl" sz="1500"/>
              <a:t>Nieuwe</a:t>
            </a:r>
            <a:r>
              <a:rPr lang="nl" sz="1500"/>
              <a:t> toestand</a:t>
            </a: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3"/>
          <p:cNvPicPr preferRelativeResize="0"/>
          <p:nvPr/>
        </p:nvPicPr>
        <p:blipFill rotWithShape="1">
          <a:blip r:embed="rId3">
            <a:alphaModFix/>
          </a:blip>
          <a:srcRect b="9589" l="1146" r="0" t="4256"/>
          <a:stretch/>
        </p:blipFill>
        <p:spPr>
          <a:xfrm>
            <a:off x="256900" y="0"/>
            <a:ext cx="9039498" cy="3838999"/>
          </a:xfrm>
          <a:prstGeom prst="rect">
            <a:avLst/>
          </a:prstGeom>
          <a:noFill/>
          <a:ln>
            <a:noFill/>
          </a:ln>
        </p:spPr>
      </p:pic>
      <p:sp>
        <p:nvSpPr>
          <p:cNvPr id="323" name="Google Shape;323;p43"/>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Doortocht Roosbeek</a:t>
            </a:r>
            <a:endParaRPr/>
          </a:p>
        </p:txBody>
      </p:sp>
      <p:sp>
        <p:nvSpPr>
          <p:cNvPr id="324" name="Google Shape;324;p43"/>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325" name="Google Shape;325;p43"/>
          <p:cNvSpPr txBox="1"/>
          <p:nvPr>
            <p:ph idx="2" type="subTitle"/>
          </p:nvPr>
        </p:nvSpPr>
        <p:spPr>
          <a:xfrm>
            <a:off x="1391675" y="3131650"/>
            <a:ext cx="7752300" cy="2530500"/>
          </a:xfrm>
          <a:prstGeom prst="rect">
            <a:avLst/>
          </a:prstGeom>
        </p:spPr>
        <p:txBody>
          <a:bodyPr anchorCtr="0" anchor="ctr" bIns="91425" lIns="91425" spcFirstLastPara="1" rIns="91425" wrap="square" tIns="91425">
            <a:noAutofit/>
          </a:bodyPr>
          <a:lstStyle/>
          <a:p>
            <a:pPr indent="-336550" lvl="0" marL="457200" rtl="0" algn="l">
              <a:spcBef>
                <a:spcPts val="0"/>
              </a:spcBef>
              <a:spcAft>
                <a:spcPts val="0"/>
              </a:spcAft>
              <a:buClr>
                <a:schemeClr val="dk1"/>
              </a:buClr>
              <a:buSzPts val="1700"/>
              <a:buFont typeface="Calibri"/>
              <a:buChar char="●"/>
            </a:pPr>
            <a:r>
              <a:rPr b="0" lang="nl" sz="1700">
                <a:solidFill>
                  <a:schemeClr val="dk1"/>
                </a:solidFill>
                <a:highlight>
                  <a:schemeClr val="lt1"/>
                </a:highlight>
              </a:rPr>
              <a:t>Herinrichten kruispunt met Spoorwegstraat en Lubbeekstraat: </a:t>
            </a:r>
            <a:endParaRPr b="0" sz="1700">
              <a:solidFill>
                <a:schemeClr val="dk1"/>
              </a:solidFill>
              <a:highlight>
                <a:schemeClr val="lt1"/>
              </a:highlight>
            </a:endParaRPr>
          </a:p>
          <a:p>
            <a:pPr indent="-298450" lvl="1" marL="914400" rtl="0" algn="l">
              <a:spcBef>
                <a:spcPts val="0"/>
              </a:spcBef>
              <a:spcAft>
                <a:spcPts val="0"/>
              </a:spcAft>
              <a:buClr>
                <a:schemeClr val="dk1"/>
              </a:buClr>
              <a:buSzPts val="1100"/>
              <a:buFont typeface="Calibri"/>
              <a:buChar char="○"/>
            </a:pPr>
            <a:r>
              <a:rPr b="0" lang="nl">
                <a:solidFill>
                  <a:schemeClr val="dk1"/>
                </a:solidFill>
                <a:highlight>
                  <a:schemeClr val="lt1"/>
                </a:highlight>
              </a:rPr>
              <a:t>aanpassen </a:t>
            </a:r>
            <a:r>
              <a:rPr lang="nl">
                <a:solidFill>
                  <a:schemeClr val="dk1"/>
                </a:solidFill>
                <a:highlight>
                  <a:schemeClr val="lt1"/>
                </a:highlight>
              </a:rPr>
              <a:t>verkeersregelinstallatie</a:t>
            </a:r>
            <a:r>
              <a:rPr b="0" lang="nl">
                <a:solidFill>
                  <a:schemeClr val="dk1"/>
                </a:solidFill>
                <a:highlight>
                  <a:schemeClr val="lt1"/>
                </a:highlight>
              </a:rPr>
              <a:t>,  extra opstelplaats voor fietsers </a:t>
            </a:r>
            <a:endParaRPr b="0">
              <a:solidFill>
                <a:schemeClr val="dk1"/>
              </a:solidFill>
              <a:highlight>
                <a:schemeClr val="lt1"/>
              </a:highlight>
            </a:endParaRPr>
          </a:p>
          <a:p>
            <a:pPr indent="-298450" lvl="1" marL="914400" rtl="0" algn="l">
              <a:spcBef>
                <a:spcPts val="0"/>
              </a:spcBef>
              <a:spcAft>
                <a:spcPts val="0"/>
              </a:spcAft>
              <a:buClr>
                <a:schemeClr val="dk1"/>
              </a:buClr>
              <a:buSzPts val="1100"/>
              <a:buFont typeface="Calibri"/>
              <a:buChar char="○"/>
            </a:pPr>
            <a:r>
              <a:rPr b="0" lang="nl">
                <a:solidFill>
                  <a:schemeClr val="dk1"/>
                </a:solidFill>
                <a:highlight>
                  <a:schemeClr val="lt1"/>
                </a:highlight>
              </a:rPr>
              <a:t>oversteekplaatsen aan 4 zijden van het kruispunt</a:t>
            </a:r>
            <a:endParaRPr b="0">
              <a:solidFill>
                <a:schemeClr val="dk1"/>
              </a:solidFill>
              <a:highlight>
                <a:schemeClr val="lt1"/>
              </a:highlight>
            </a:endParaRPr>
          </a:p>
          <a:p>
            <a:pPr indent="-336550" lvl="0" marL="457200" rtl="0" algn="l">
              <a:spcBef>
                <a:spcPts val="0"/>
              </a:spcBef>
              <a:spcAft>
                <a:spcPts val="0"/>
              </a:spcAft>
              <a:buClr>
                <a:schemeClr val="dk1"/>
              </a:buClr>
              <a:buSzPts val="1700"/>
              <a:buChar char="●"/>
            </a:pPr>
            <a:r>
              <a:rPr b="0" lang="nl" sz="1700">
                <a:solidFill>
                  <a:schemeClr val="dk1"/>
                </a:solidFill>
                <a:highlight>
                  <a:schemeClr val="lt1"/>
                </a:highlight>
              </a:rPr>
              <a:t>Aanleg parkeerstroken tussen huisnummer 85 en 77</a:t>
            </a:r>
            <a:endParaRPr b="0" sz="1700">
              <a:solidFill>
                <a:schemeClr val="dk1"/>
              </a:solidFill>
              <a:highlight>
                <a:schemeClr val="lt1"/>
              </a:highlight>
            </a:endParaRPr>
          </a:p>
          <a:p>
            <a:pPr indent="-336550" lvl="0" marL="457200" rtl="0" algn="l">
              <a:spcBef>
                <a:spcPts val="0"/>
              </a:spcBef>
              <a:spcAft>
                <a:spcPts val="0"/>
              </a:spcAft>
              <a:buClr>
                <a:schemeClr val="dk1"/>
              </a:buClr>
              <a:buSzPts val="1700"/>
              <a:buFont typeface="Calibri"/>
              <a:buChar char="●"/>
            </a:pPr>
            <a:r>
              <a:rPr b="0" lang="nl" sz="1700">
                <a:solidFill>
                  <a:schemeClr val="dk1"/>
                </a:solidFill>
                <a:highlight>
                  <a:schemeClr val="lt1"/>
                </a:highlight>
              </a:rPr>
              <a:t>Veilige oversteekplaatsen voor voetgangers en fietsers</a:t>
            </a:r>
            <a:endParaRPr b="0" sz="1700">
              <a:solidFill>
                <a:schemeClr val="dk1"/>
              </a:solidFill>
              <a:highlight>
                <a:schemeClr val="lt1"/>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4"/>
          <p:cNvPicPr preferRelativeResize="0"/>
          <p:nvPr/>
        </p:nvPicPr>
        <p:blipFill rotWithShape="1">
          <a:blip r:embed="rId3">
            <a:alphaModFix/>
          </a:blip>
          <a:srcRect b="9589" l="1146" r="0" t="4256"/>
          <a:stretch/>
        </p:blipFill>
        <p:spPr>
          <a:xfrm>
            <a:off x="256900" y="0"/>
            <a:ext cx="9039498" cy="3838999"/>
          </a:xfrm>
          <a:prstGeom prst="rect">
            <a:avLst/>
          </a:prstGeom>
          <a:noFill/>
          <a:ln>
            <a:noFill/>
          </a:ln>
        </p:spPr>
      </p:pic>
      <p:sp>
        <p:nvSpPr>
          <p:cNvPr id="331" name="Google Shape;331;p44"/>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Doortocht Roosbeek</a:t>
            </a:r>
            <a:endParaRPr/>
          </a:p>
        </p:txBody>
      </p:sp>
      <p:sp>
        <p:nvSpPr>
          <p:cNvPr id="332" name="Google Shape;332;p44"/>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333" name="Google Shape;333;p44"/>
          <p:cNvSpPr txBox="1"/>
          <p:nvPr>
            <p:ph idx="2" type="subTitle"/>
          </p:nvPr>
        </p:nvSpPr>
        <p:spPr>
          <a:xfrm>
            <a:off x="1391675" y="3131650"/>
            <a:ext cx="7752300" cy="25305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t/>
            </a:r>
            <a:endParaRPr b="0" sz="1700">
              <a:solidFill>
                <a:schemeClr val="dk1"/>
              </a:solidFill>
              <a:highlight>
                <a:schemeClr val="lt1"/>
              </a:highlight>
            </a:endParaRPr>
          </a:p>
          <a:p>
            <a:pPr indent="-336550" lvl="0" marL="457200" rtl="0" algn="l">
              <a:spcBef>
                <a:spcPts val="0"/>
              </a:spcBef>
              <a:spcAft>
                <a:spcPts val="0"/>
              </a:spcAft>
              <a:buClr>
                <a:schemeClr val="dk1"/>
              </a:buClr>
              <a:buSzPts val="1700"/>
              <a:buChar char="●"/>
            </a:pPr>
            <a:r>
              <a:rPr b="0" lang="nl" sz="1700">
                <a:solidFill>
                  <a:schemeClr val="dk1"/>
                </a:solidFill>
                <a:highlight>
                  <a:schemeClr val="lt1"/>
                </a:highlight>
              </a:rPr>
              <a:t>Aanliggend verhoogde fietspaden met veiligheidsstrook </a:t>
            </a:r>
            <a:endParaRPr b="0" sz="1700">
              <a:solidFill>
                <a:schemeClr val="dk1"/>
              </a:solidFill>
              <a:highlight>
                <a:schemeClr val="lt1"/>
              </a:highlight>
            </a:endParaRPr>
          </a:p>
          <a:p>
            <a:pPr indent="0" lvl="0" marL="457200" rtl="0" algn="l">
              <a:spcBef>
                <a:spcPts val="0"/>
              </a:spcBef>
              <a:spcAft>
                <a:spcPts val="0"/>
              </a:spcAft>
              <a:buNone/>
            </a:pPr>
            <a:r>
              <a:rPr b="0" lang="nl" sz="1700">
                <a:solidFill>
                  <a:schemeClr val="dk1"/>
                </a:solidFill>
                <a:highlight>
                  <a:schemeClr val="lt1"/>
                </a:highlight>
              </a:rPr>
              <a:t>tussen fietspad en rijweg</a:t>
            </a:r>
            <a:endParaRPr sz="1700">
              <a:solidFill>
                <a:schemeClr val="dk1"/>
              </a:solidFill>
              <a:highlight>
                <a:schemeClr val="lt1"/>
              </a:highlight>
            </a:endParaRPr>
          </a:p>
          <a:p>
            <a:pPr indent="-336550" lvl="0" marL="457200" rtl="0" algn="l">
              <a:spcBef>
                <a:spcPts val="0"/>
              </a:spcBef>
              <a:spcAft>
                <a:spcPts val="0"/>
              </a:spcAft>
              <a:buClr>
                <a:schemeClr val="dk1"/>
              </a:buClr>
              <a:buSzPts val="1700"/>
              <a:buChar char="●"/>
            </a:pPr>
            <a:r>
              <a:rPr lang="nl" sz="1700">
                <a:solidFill>
                  <a:schemeClr val="dk1"/>
                </a:solidFill>
                <a:highlight>
                  <a:schemeClr val="lt1"/>
                </a:highlight>
              </a:rPr>
              <a:t>Hermeandering van de Moergracht</a:t>
            </a:r>
            <a:r>
              <a:rPr b="0" lang="nl" sz="1700">
                <a:solidFill>
                  <a:schemeClr val="dk1"/>
                </a:solidFill>
                <a:highlight>
                  <a:schemeClr val="lt1"/>
                </a:highlight>
              </a:rPr>
              <a:t> waar Pastorietuin op aansluit: groene gebied vrijwaren van verharding als buffer tegen wateroverlast</a:t>
            </a:r>
            <a:endParaRPr b="0" sz="1700">
              <a:solidFill>
                <a:schemeClr val="dk1"/>
              </a:solidFill>
              <a:highlight>
                <a:schemeClr val="lt1"/>
              </a:highlight>
            </a:endParaRPr>
          </a:p>
          <a:p>
            <a:pPr indent="0" lvl="0" marL="457200" rtl="0" algn="l">
              <a:spcBef>
                <a:spcPts val="0"/>
              </a:spcBef>
              <a:spcAft>
                <a:spcPts val="0"/>
              </a:spcAft>
              <a:buNone/>
            </a:pPr>
            <a:r>
              <a:t/>
            </a:r>
            <a:endParaRPr b="0">
              <a:solidFill>
                <a:schemeClr val="dk1"/>
              </a:solidFill>
              <a:highlight>
                <a:schemeClr val="lt1"/>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5"/>
          <p:cNvPicPr preferRelativeResize="0"/>
          <p:nvPr/>
        </p:nvPicPr>
        <p:blipFill rotWithShape="1">
          <a:blip r:embed="rId3">
            <a:alphaModFix/>
          </a:blip>
          <a:srcRect b="29013" l="1146" r="0" t="4257"/>
          <a:stretch/>
        </p:blipFill>
        <p:spPr>
          <a:xfrm>
            <a:off x="256900" y="0"/>
            <a:ext cx="9039498" cy="2973374"/>
          </a:xfrm>
          <a:prstGeom prst="rect">
            <a:avLst/>
          </a:prstGeom>
          <a:noFill/>
          <a:ln>
            <a:noFill/>
          </a:ln>
        </p:spPr>
      </p:pic>
      <p:sp>
        <p:nvSpPr>
          <p:cNvPr id="339" name="Google Shape;339;p45"/>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Hermeandering van de Moergracht</a:t>
            </a:r>
            <a:endParaRPr/>
          </a:p>
        </p:txBody>
      </p:sp>
      <p:sp>
        <p:nvSpPr>
          <p:cNvPr id="340" name="Google Shape;340;p45"/>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341" name="Google Shape;341;p45"/>
          <p:cNvSpPr txBox="1"/>
          <p:nvPr>
            <p:ph idx="2" type="subTitle"/>
          </p:nvPr>
        </p:nvSpPr>
        <p:spPr>
          <a:xfrm>
            <a:off x="1391675" y="2750650"/>
            <a:ext cx="7752300" cy="2530500"/>
          </a:xfrm>
          <a:prstGeom prst="rect">
            <a:avLst/>
          </a:prstGeom>
        </p:spPr>
        <p:txBody>
          <a:bodyPr anchorCtr="0" anchor="ctr"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b="0" lang="nl" sz="1600">
                <a:solidFill>
                  <a:schemeClr val="dk1"/>
                </a:solidFill>
                <a:highlight>
                  <a:srgbClr val="FFFFFF"/>
                </a:highlight>
              </a:rPr>
              <a:t>Vandaag komt er </a:t>
            </a:r>
            <a:r>
              <a:rPr lang="nl" sz="1600">
                <a:solidFill>
                  <a:schemeClr val="dk1"/>
                </a:solidFill>
                <a:highlight>
                  <a:srgbClr val="FFFFFF"/>
                </a:highlight>
              </a:rPr>
              <a:t>grotendeels vuilwater in de beek</a:t>
            </a:r>
            <a:r>
              <a:rPr b="0" lang="nl" sz="1600">
                <a:solidFill>
                  <a:schemeClr val="dk1"/>
                </a:solidFill>
                <a:highlight>
                  <a:srgbClr val="FFFFFF"/>
                </a:highlight>
              </a:rPr>
              <a:t> terecht. </a:t>
            </a:r>
            <a:endParaRPr b="0" sz="16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600" u="sng">
                <a:solidFill>
                  <a:schemeClr val="dk1"/>
                </a:solidFill>
                <a:highlight>
                  <a:srgbClr val="FFFFFF"/>
                </a:highlight>
              </a:rPr>
              <a:t>Na de herinrichting</a:t>
            </a:r>
            <a:r>
              <a:rPr b="0" lang="nl" sz="1600">
                <a:solidFill>
                  <a:schemeClr val="dk1"/>
                </a:solidFill>
                <a:highlight>
                  <a:srgbClr val="FFFFFF"/>
                </a:highlight>
              </a:rPr>
              <a:t> loopt dit vuilwater naar de riolering. De kans is groot dat de beek dan gedurende een langere periode in het jaar droog zal staan. </a:t>
            </a:r>
            <a:endParaRPr b="0" sz="16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600">
                <a:solidFill>
                  <a:schemeClr val="dk1"/>
                </a:solidFill>
                <a:highlight>
                  <a:srgbClr val="FFFFFF"/>
                </a:highlight>
              </a:rPr>
              <a:t>Het is echter </a:t>
            </a:r>
            <a:r>
              <a:rPr lang="nl" sz="1600">
                <a:solidFill>
                  <a:schemeClr val="dk1"/>
                </a:solidFill>
                <a:highlight>
                  <a:srgbClr val="FFFFFF"/>
                </a:highlight>
              </a:rPr>
              <a:t>belangrijk dat ook in droge periodes de vallei vochtig kan gehouden worden.</a:t>
            </a:r>
            <a:r>
              <a:rPr b="0" lang="nl" sz="1600">
                <a:solidFill>
                  <a:schemeClr val="dk1"/>
                </a:solidFill>
                <a:highlight>
                  <a:srgbClr val="FFFFFF"/>
                </a:highlight>
              </a:rPr>
              <a:t> Er zijn grote verschillen in de waterstand tussen de natte en droge periodes. Door de hermeandering wordt hierin een evenwicht gevonden. </a:t>
            </a:r>
            <a:endParaRPr b="0" sz="16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lang="nl" sz="1600">
                <a:solidFill>
                  <a:schemeClr val="dk1"/>
                </a:solidFill>
                <a:highlight>
                  <a:srgbClr val="FFFFFF"/>
                </a:highlight>
              </a:rPr>
              <a:t>Hoe we dat doen lees je op de volgende slide.</a:t>
            </a:r>
            <a:endParaRPr>
              <a:solidFill>
                <a:schemeClr val="dk1"/>
              </a:solidFill>
              <a:highlight>
                <a:schemeClr val="lt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idx="1" type="body"/>
          </p:nvPr>
        </p:nvSpPr>
        <p:spPr>
          <a:xfrm>
            <a:off x="729000" y="1324300"/>
            <a:ext cx="7711800" cy="3278400"/>
          </a:xfrm>
          <a:prstGeom prst="rect">
            <a:avLst/>
          </a:prstGeom>
        </p:spPr>
        <p:txBody>
          <a:bodyPr anchorCtr="0" anchor="t" bIns="91425" lIns="91425" spcFirstLastPara="1" rIns="91425" wrap="square" tIns="91425">
            <a:noAutofit/>
          </a:bodyPr>
          <a:lstStyle/>
          <a:p>
            <a:pPr indent="-152400" lvl="0" marL="139700" rtl="0" algn="l">
              <a:lnSpc>
                <a:spcPct val="150000"/>
              </a:lnSpc>
              <a:spcBef>
                <a:spcPts val="0"/>
              </a:spcBef>
              <a:spcAft>
                <a:spcPts val="0"/>
              </a:spcAft>
              <a:buSzPts val="1800"/>
              <a:buChar char="●"/>
            </a:pPr>
            <a:r>
              <a:rPr lang="nl" sz="1800">
                <a:solidFill>
                  <a:schemeClr val="dk1"/>
                </a:solidFill>
              </a:rPr>
              <a:t>Historiek en volledig traject in beeld</a:t>
            </a:r>
            <a:endParaRPr sz="1800">
              <a:solidFill>
                <a:schemeClr val="dk1"/>
              </a:solidFill>
            </a:endParaRPr>
          </a:p>
          <a:p>
            <a:pPr indent="-152400" lvl="0" marL="139700" rtl="0" algn="l">
              <a:lnSpc>
                <a:spcPct val="150000"/>
              </a:lnSpc>
              <a:spcBef>
                <a:spcPts val="0"/>
              </a:spcBef>
              <a:spcAft>
                <a:spcPts val="0"/>
              </a:spcAft>
              <a:buSzPts val="1800"/>
              <a:buChar char="●"/>
            </a:pPr>
            <a:r>
              <a:rPr lang="nl" sz="1800">
                <a:solidFill>
                  <a:schemeClr val="dk1"/>
                </a:solidFill>
              </a:rPr>
              <a:t>Het ontwerp in een notendop per zone</a:t>
            </a:r>
            <a:endParaRPr sz="1800">
              <a:solidFill>
                <a:schemeClr val="dk1"/>
              </a:solidFill>
            </a:endParaRPr>
          </a:p>
          <a:p>
            <a:pPr indent="0" lvl="0" marL="139700" rtl="0" algn="l">
              <a:lnSpc>
                <a:spcPct val="150000"/>
              </a:lnSpc>
              <a:spcBef>
                <a:spcPts val="0"/>
              </a:spcBef>
              <a:spcAft>
                <a:spcPts val="0"/>
              </a:spcAft>
              <a:buNone/>
            </a:pPr>
            <a:r>
              <a:t/>
            </a:r>
            <a:endParaRPr sz="1800">
              <a:solidFill>
                <a:schemeClr val="dk1"/>
              </a:solidFill>
            </a:endParaRPr>
          </a:p>
          <a:p>
            <a:pPr indent="0" lvl="0" marL="0" rtl="0" algn="l">
              <a:lnSpc>
                <a:spcPct val="150000"/>
              </a:lnSpc>
              <a:spcBef>
                <a:spcPts val="0"/>
              </a:spcBef>
              <a:spcAft>
                <a:spcPts val="0"/>
              </a:spcAft>
              <a:buNone/>
            </a:pPr>
            <a:r>
              <a:t/>
            </a:r>
            <a:endParaRPr sz="1800">
              <a:solidFill>
                <a:schemeClr val="dk1"/>
              </a:solidFill>
            </a:endParaRPr>
          </a:p>
          <a:p>
            <a:pPr indent="-152400" lvl="0" marL="139700" rtl="0" algn="l">
              <a:lnSpc>
                <a:spcPct val="150000"/>
              </a:lnSpc>
              <a:spcBef>
                <a:spcPts val="0"/>
              </a:spcBef>
              <a:spcAft>
                <a:spcPts val="0"/>
              </a:spcAft>
              <a:buSzPts val="1800"/>
              <a:buChar char="●"/>
            </a:pPr>
            <a:r>
              <a:rPr lang="nl" sz="1800">
                <a:solidFill>
                  <a:schemeClr val="dk1"/>
                </a:solidFill>
              </a:rPr>
              <a:t>Stand van zaken dossier en wat zijn de volgende stappen?</a:t>
            </a:r>
            <a:endParaRPr sz="1800">
              <a:solidFill>
                <a:schemeClr val="dk1"/>
              </a:solidFill>
            </a:endParaRPr>
          </a:p>
          <a:p>
            <a:pPr indent="-152400" lvl="0" marL="139700" rtl="0" algn="l">
              <a:lnSpc>
                <a:spcPct val="150000"/>
              </a:lnSpc>
              <a:spcBef>
                <a:spcPts val="0"/>
              </a:spcBef>
              <a:spcAft>
                <a:spcPts val="0"/>
              </a:spcAft>
              <a:buSzPts val="1800"/>
              <a:buChar char="●"/>
            </a:pPr>
            <a:r>
              <a:rPr lang="nl" sz="1800">
                <a:solidFill>
                  <a:schemeClr val="dk1"/>
                </a:solidFill>
              </a:rPr>
              <a:t>Contact &amp; communicatie</a:t>
            </a:r>
            <a:r>
              <a:rPr lang="nl" sz="2200">
                <a:solidFill>
                  <a:schemeClr val="dk1"/>
                </a:solidFill>
              </a:rPr>
              <a:t> </a:t>
            </a:r>
            <a:endParaRPr/>
          </a:p>
        </p:txBody>
      </p:sp>
      <p:sp>
        <p:nvSpPr>
          <p:cNvPr id="122" name="Google Shape;122;p19"/>
          <p:cNvSpPr txBox="1"/>
          <p:nvPr>
            <p:ph idx="2" type="subTitle"/>
          </p:nvPr>
        </p:nvSpPr>
        <p:spPr>
          <a:xfrm>
            <a:off x="729000" y="808800"/>
            <a:ext cx="70245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Wat kan u in deze presentatie terugvinden?</a:t>
            </a:r>
            <a:endParaRPr/>
          </a:p>
        </p:txBody>
      </p:sp>
      <p:sp>
        <p:nvSpPr>
          <p:cNvPr id="123" name="Google Shape;123;p19"/>
          <p:cNvSpPr txBox="1"/>
          <p:nvPr>
            <p:ph type="title"/>
          </p:nvPr>
        </p:nvSpPr>
        <p:spPr>
          <a:xfrm>
            <a:off x="729000" y="0"/>
            <a:ext cx="70245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400"/>
              <a:t>Welkom bij deze</a:t>
            </a:r>
            <a:r>
              <a:rPr lang="nl" sz="3400"/>
              <a:t> infosessie</a:t>
            </a:r>
            <a:endParaRPr sz="3400"/>
          </a:p>
        </p:txBody>
      </p:sp>
      <p:pic>
        <p:nvPicPr>
          <p:cNvPr id="124" name="Google Shape;124;p19"/>
          <p:cNvPicPr preferRelativeResize="0"/>
          <p:nvPr/>
        </p:nvPicPr>
        <p:blipFill>
          <a:blip r:embed="rId3">
            <a:alphaModFix/>
          </a:blip>
          <a:stretch>
            <a:fillRect/>
          </a:stretch>
        </p:blipFill>
        <p:spPr>
          <a:xfrm>
            <a:off x="3067600" y="2223669"/>
            <a:ext cx="5466800" cy="7278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6"/>
          <p:cNvSpPr txBox="1"/>
          <p:nvPr>
            <p:ph idx="2" type="subTitle"/>
          </p:nvPr>
        </p:nvSpPr>
        <p:spPr>
          <a:xfrm>
            <a:off x="409300" y="518250"/>
            <a:ext cx="87345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Hoe passen</a:t>
            </a:r>
            <a:r>
              <a:rPr lang="nl"/>
              <a:t> we de Moergracht en haar omgeving aan?</a:t>
            </a:r>
            <a:endParaRPr/>
          </a:p>
        </p:txBody>
      </p:sp>
      <p:sp>
        <p:nvSpPr>
          <p:cNvPr id="347" name="Google Shape;347;p46"/>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348" name="Google Shape;348;p46"/>
          <p:cNvSpPr txBox="1"/>
          <p:nvPr>
            <p:ph idx="2" type="subTitle"/>
          </p:nvPr>
        </p:nvSpPr>
        <p:spPr>
          <a:xfrm>
            <a:off x="541850" y="1607650"/>
            <a:ext cx="8602200" cy="25305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t/>
            </a:r>
            <a:endParaRPr b="0" sz="1700">
              <a:solidFill>
                <a:schemeClr val="dk1"/>
              </a:solidFill>
              <a:highlight>
                <a:schemeClr val="lt1"/>
              </a:highlight>
            </a:endParaRPr>
          </a:p>
          <a:p>
            <a:pPr indent="-336550" lvl="0" marL="457200" rtl="0" algn="l">
              <a:spcBef>
                <a:spcPts val="0"/>
              </a:spcBef>
              <a:spcAft>
                <a:spcPts val="0"/>
              </a:spcAft>
              <a:buClr>
                <a:schemeClr val="dk1"/>
              </a:buClr>
              <a:buSzPts val="1700"/>
              <a:buChar char="●"/>
            </a:pPr>
            <a:r>
              <a:rPr b="0" lang="nl" sz="1700">
                <a:solidFill>
                  <a:schemeClr val="dk1"/>
                </a:solidFill>
                <a:highlight>
                  <a:srgbClr val="FFFFFF"/>
                </a:highlight>
              </a:rPr>
              <a:t>Door de diepe ligging van de Moergracht is er momenteel meer kans op wateroverlast op de omliggende percelen.</a:t>
            </a:r>
            <a:br>
              <a:rPr b="0" lang="nl" sz="1700">
                <a:solidFill>
                  <a:schemeClr val="dk1"/>
                </a:solidFill>
                <a:highlight>
                  <a:srgbClr val="FFFFFF"/>
                </a:highlight>
              </a:rPr>
            </a:br>
            <a:endParaRPr b="0" sz="17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700">
                <a:solidFill>
                  <a:schemeClr val="dk1"/>
                </a:solidFill>
                <a:highlight>
                  <a:srgbClr val="FFFFFF"/>
                </a:highlight>
              </a:rPr>
              <a:t>Door de beekbedding omhoog te brengen tot op het historisch niveau van 1950, zal de </a:t>
            </a:r>
            <a:r>
              <a:rPr lang="nl" sz="1700">
                <a:solidFill>
                  <a:schemeClr val="dk1"/>
                </a:solidFill>
                <a:highlight>
                  <a:srgbClr val="FFFFFF"/>
                </a:highlight>
              </a:rPr>
              <a:t>nieuwe diepte van de beek tussen 0,50 meter en 1,00 meter </a:t>
            </a:r>
            <a:r>
              <a:rPr b="0" lang="nl" sz="1700">
                <a:solidFill>
                  <a:schemeClr val="dk1"/>
                </a:solidFill>
                <a:highlight>
                  <a:srgbClr val="FFFFFF"/>
                </a:highlight>
              </a:rPr>
              <a:t>variëren. </a:t>
            </a:r>
            <a:br>
              <a:rPr b="0" lang="nl" sz="1700">
                <a:solidFill>
                  <a:schemeClr val="dk1"/>
                </a:solidFill>
                <a:highlight>
                  <a:srgbClr val="FFFFFF"/>
                </a:highlight>
              </a:rPr>
            </a:br>
            <a:endParaRPr b="0" sz="17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700">
                <a:solidFill>
                  <a:schemeClr val="dk1"/>
                </a:solidFill>
                <a:highlight>
                  <a:srgbClr val="FFFFFF"/>
                </a:highlight>
              </a:rPr>
              <a:t>Hierdoor kan de beek in tijden van hevige of langdurige neerslag de vallei benutten om </a:t>
            </a:r>
            <a:r>
              <a:rPr lang="nl" sz="1700">
                <a:solidFill>
                  <a:schemeClr val="dk1"/>
                </a:solidFill>
                <a:highlight>
                  <a:srgbClr val="FFFFFF"/>
                </a:highlight>
              </a:rPr>
              <a:t>tijdelijk uit haar oevers te treden</a:t>
            </a:r>
            <a:r>
              <a:rPr b="0" lang="nl" sz="1700">
                <a:solidFill>
                  <a:schemeClr val="dk1"/>
                </a:solidFill>
                <a:highlight>
                  <a:srgbClr val="FFFFFF"/>
                </a:highlight>
              </a:rPr>
              <a:t>. </a:t>
            </a:r>
            <a:br>
              <a:rPr b="0" lang="nl" sz="1700">
                <a:solidFill>
                  <a:schemeClr val="dk1"/>
                </a:solidFill>
                <a:highlight>
                  <a:srgbClr val="FFFFFF"/>
                </a:highlight>
              </a:rPr>
            </a:br>
            <a:endParaRPr b="0" sz="17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700">
                <a:solidFill>
                  <a:schemeClr val="dk1"/>
                </a:solidFill>
                <a:highlight>
                  <a:srgbClr val="FFFFFF"/>
                </a:highlight>
              </a:rPr>
              <a:t>Bijkomend wordt er een hermeandering van de gracht voorzien binnen de percelen. </a:t>
            </a:r>
            <a:br>
              <a:rPr b="0" lang="nl" sz="1700">
                <a:solidFill>
                  <a:schemeClr val="dk1"/>
                </a:solidFill>
                <a:highlight>
                  <a:srgbClr val="FFFFFF"/>
                </a:highlight>
              </a:rPr>
            </a:br>
            <a:endParaRPr b="0" sz="17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700">
                <a:solidFill>
                  <a:schemeClr val="dk1"/>
                </a:solidFill>
                <a:highlight>
                  <a:srgbClr val="FFFFFF"/>
                </a:highlight>
              </a:rPr>
              <a:t>Om te komen tot een natuurlijk beeksysteem worden er in de waterloop </a:t>
            </a:r>
            <a:r>
              <a:rPr lang="nl" sz="1700">
                <a:solidFill>
                  <a:schemeClr val="dk1"/>
                </a:solidFill>
                <a:highlight>
                  <a:srgbClr val="FFFFFF"/>
                </a:highlight>
              </a:rPr>
              <a:t>natuurlijke elementen ingebracht zoals dood hout of lokaal kleinere meanders</a:t>
            </a:r>
            <a:r>
              <a:rPr b="0" lang="nl" sz="1700">
                <a:solidFill>
                  <a:schemeClr val="dk1"/>
                </a:solidFill>
                <a:highlight>
                  <a:srgbClr val="FFFFFF"/>
                </a:highlight>
              </a:rPr>
              <a:t>.</a:t>
            </a:r>
            <a:br>
              <a:rPr b="0" lang="nl" sz="1700">
                <a:solidFill>
                  <a:schemeClr val="dk1"/>
                </a:solidFill>
                <a:highlight>
                  <a:srgbClr val="FFFFFF"/>
                </a:highlight>
              </a:rPr>
            </a:br>
            <a:endParaRPr b="0" sz="1700">
              <a:solidFill>
                <a:schemeClr val="dk1"/>
              </a:solidFill>
              <a:highlight>
                <a:srgbClr val="FFFFFF"/>
              </a:highlight>
            </a:endParaRPr>
          </a:p>
          <a:p>
            <a:pPr indent="-336550" lvl="0" marL="457200" rtl="0" algn="l">
              <a:spcBef>
                <a:spcPts val="0"/>
              </a:spcBef>
              <a:spcAft>
                <a:spcPts val="0"/>
              </a:spcAft>
              <a:buClr>
                <a:schemeClr val="dk1"/>
              </a:buClr>
              <a:buSzPts val="1700"/>
              <a:buChar char="●"/>
            </a:pPr>
            <a:r>
              <a:rPr b="0" lang="nl" sz="1700">
                <a:solidFill>
                  <a:schemeClr val="dk1"/>
                </a:solidFill>
                <a:highlight>
                  <a:srgbClr val="FFFFFF"/>
                </a:highlight>
              </a:rPr>
              <a:t>Dit zorgt voor een </a:t>
            </a:r>
            <a:r>
              <a:rPr lang="nl" sz="1700">
                <a:solidFill>
                  <a:schemeClr val="dk1"/>
                </a:solidFill>
                <a:highlight>
                  <a:srgbClr val="FFFFFF"/>
                </a:highlight>
              </a:rPr>
              <a:t>remmend effect op het water en bevordert sterk de kwaliteit</a:t>
            </a:r>
            <a:r>
              <a:rPr b="0" lang="nl" sz="1700">
                <a:solidFill>
                  <a:schemeClr val="dk1"/>
                </a:solidFill>
                <a:highlight>
                  <a:srgbClr val="FFFFFF"/>
                </a:highlight>
              </a:rPr>
              <a:t> van de waterloop.</a:t>
            </a:r>
            <a:endParaRPr b="0" sz="1600">
              <a:solidFill>
                <a:schemeClr val="dk1"/>
              </a:solidFill>
              <a:highlight>
                <a:srgbClr val="FFFFFF"/>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idx="1" type="subTitle"/>
          </p:nvPr>
        </p:nvSpPr>
        <p:spPr>
          <a:xfrm>
            <a:off x="3876825" y="1197900"/>
            <a:ext cx="5219400" cy="39456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t/>
            </a:r>
            <a:endParaRPr sz="1400"/>
          </a:p>
          <a:p>
            <a:pPr indent="0" lvl="0" marL="457200" rtl="0" algn="l">
              <a:spcBef>
                <a:spcPts val="600"/>
              </a:spcBef>
              <a:spcAft>
                <a:spcPts val="0"/>
              </a:spcAft>
              <a:buNone/>
            </a:pPr>
            <a:r>
              <a:t/>
            </a:r>
            <a:endParaRPr sz="1400">
              <a:latin typeface="Calibri"/>
              <a:ea typeface="Calibri"/>
              <a:cs typeface="Calibri"/>
              <a:sym typeface="Calibri"/>
            </a:endParaRPr>
          </a:p>
        </p:txBody>
      </p:sp>
      <p:sp>
        <p:nvSpPr>
          <p:cNvPr id="354" name="Google Shape;354;p47"/>
          <p:cNvSpPr txBox="1"/>
          <p:nvPr>
            <p:ph idx="2" type="ctrTitle"/>
          </p:nvPr>
        </p:nvSpPr>
        <p:spPr>
          <a:xfrm>
            <a:off x="385950" y="2345400"/>
            <a:ext cx="3153600" cy="36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0" sz="1500">
              <a:solidFill>
                <a:schemeClr val="lt1"/>
              </a:solidFill>
            </a:endParaRPr>
          </a:p>
          <a:p>
            <a:pPr indent="0" lvl="0" marL="0" rtl="0" algn="l">
              <a:spcBef>
                <a:spcPts val="0"/>
              </a:spcBef>
              <a:spcAft>
                <a:spcPts val="0"/>
              </a:spcAft>
              <a:buNone/>
            </a:pPr>
            <a:r>
              <a:t/>
            </a:r>
            <a:endParaRPr b="0" sz="1500"/>
          </a:p>
        </p:txBody>
      </p:sp>
      <p:sp>
        <p:nvSpPr>
          <p:cNvPr id="355" name="Google Shape;355;p47"/>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a:solidFill>
                  <a:schemeClr val="lt1"/>
                </a:solidFill>
              </a:rPr>
              <a:t>Gelijkaardig project in Bierbeek verderop de Tiensesteenweg (N3) richting Leuven</a:t>
            </a:r>
            <a:endParaRPr>
              <a:solidFill>
                <a:schemeClr val="lt1"/>
              </a:solidFill>
            </a:endParaRPr>
          </a:p>
        </p:txBody>
      </p:sp>
      <p:pic>
        <p:nvPicPr>
          <p:cNvPr id="356" name="Google Shape;356;p47"/>
          <p:cNvPicPr preferRelativeResize="0"/>
          <p:nvPr/>
        </p:nvPicPr>
        <p:blipFill>
          <a:blip r:embed="rId3">
            <a:alphaModFix/>
          </a:blip>
          <a:stretch>
            <a:fillRect/>
          </a:stretch>
        </p:blipFill>
        <p:spPr>
          <a:xfrm>
            <a:off x="4024900" y="1987496"/>
            <a:ext cx="4769676" cy="1053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8"/>
          <p:cNvPicPr preferRelativeResize="0"/>
          <p:nvPr/>
        </p:nvPicPr>
        <p:blipFill rotWithShape="1">
          <a:blip r:embed="rId3">
            <a:alphaModFix/>
          </a:blip>
          <a:srcRect b="0" l="0" r="0" t="3697"/>
          <a:stretch/>
        </p:blipFill>
        <p:spPr>
          <a:xfrm>
            <a:off x="588525" y="808800"/>
            <a:ext cx="7966949" cy="4334699"/>
          </a:xfrm>
          <a:prstGeom prst="rect">
            <a:avLst/>
          </a:prstGeom>
          <a:noFill/>
          <a:ln>
            <a:noFill/>
          </a:ln>
        </p:spPr>
      </p:pic>
      <p:sp>
        <p:nvSpPr>
          <p:cNvPr id="362" name="Google Shape;362;p48"/>
          <p:cNvSpPr txBox="1"/>
          <p:nvPr>
            <p:ph idx="1" type="body"/>
          </p:nvPr>
        </p:nvSpPr>
        <p:spPr>
          <a:xfrm>
            <a:off x="729000" y="3915000"/>
            <a:ext cx="5995800" cy="1114200"/>
          </a:xfrm>
          <a:prstGeom prst="rect">
            <a:avLst/>
          </a:prstGeom>
        </p:spPr>
        <p:txBody>
          <a:bodyPr anchorCtr="0" anchor="t" bIns="91425" lIns="91425" spcFirstLastPara="1" rIns="91425" wrap="square" tIns="91425">
            <a:noAutofit/>
          </a:bodyPr>
          <a:lstStyle/>
          <a:p>
            <a:pPr indent="0" lvl="0" marL="0" rtl="0" algn="l">
              <a:lnSpc>
                <a:spcPct val="115000"/>
              </a:lnSpc>
              <a:spcBef>
                <a:spcPts val="2200"/>
              </a:spcBef>
              <a:spcAft>
                <a:spcPts val="0"/>
              </a:spcAft>
              <a:buNone/>
            </a:pPr>
            <a:r>
              <a:rPr lang="nl" sz="1350">
                <a:solidFill>
                  <a:srgbClr val="212529"/>
                </a:solidFill>
                <a:highlight>
                  <a:srgbClr val="FFFFFF"/>
                </a:highlight>
                <a:latin typeface="Arial"/>
                <a:ea typeface="Arial"/>
                <a:cs typeface="Arial"/>
                <a:sym typeface="Arial"/>
              </a:rPr>
              <a:t>&gt; Meer info onder </a:t>
            </a:r>
            <a:r>
              <a:rPr b="1" lang="nl" sz="1350">
                <a:solidFill>
                  <a:srgbClr val="212529"/>
                </a:solidFill>
                <a:highlight>
                  <a:srgbClr val="FFFFFF"/>
                </a:highlight>
                <a:latin typeface="Arial"/>
                <a:ea typeface="Arial"/>
                <a:cs typeface="Arial"/>
                <a:sym typeface="Arial"/>
              </a:rPr>
              <a:t>studies van Bierbeek</a:t>
            </a:r>
            <a:r>
              <a:rPr lang="nl" sz="1350">
                <a:solidFill>
                  <a:srgbClr val="212529"/>
                </a:solidFill>
                <a:highlight>
                  <a:srgbClr val="FFFFFF"/>
                </a:highlight>
                <a:latin typeface="Arial"/>
                <a:ea typeface="Arial"/>
                <a:cs typeface="Arial"/>
                <a:sym typeface="Arial"/>
              </a:rPr>
              <a:t>: </a:t>
            </a:r>
            <a:r>
              <a:rPr lang="nl" sz="1350" u="sng">
                <a:solidFill>
                  <a:schemeClr val="hlink"/>
                </a:solidFill>
                <a:highlight>
                  <a:srgbClr val="FFFFFF"/>
                </a:highlight>
                <a:latin typeface="Arial"/>
                <a:ea typeface="Arial"/>
                <a:cs typeface="Arial"/>
                <a:sym typeface="Arial"/>
                <a:hlinkClick r:id="rId4"/>
              </a:rPr>
              <a:t>www.wegenenverkeer.be/bierbeek</a:t>
            </a:r>
            <a:r>
              <a:rPr lang="nl" sz="1350">
                <a:solidFill>
                  <a:srgbClr val="212529"/>
                </a:solidFill>
                <a:highlight>
                  <a:srgbClr val="FFFFFF"/>
                </a:highlight>
                <a:latin typeface="Arial"/>
                <a:ea typeface="Arial"/>
                <a:cs typeface="Arial"/>
                <a:sym typeface="Arial"/>
              </a:rPr>
              <a:t> of de rechtstreekse link: </a:t>
            </a:r>
            <a:r>
              <a:rPr lang="nl" sz="1350" u="sng">
                <a:solidFill>
                  <a:schemeClr val="hlink"/>
                </a:solidFill>
                <a:highlight>
                  <a:srgbClr val="FFFFFF"/>
                </a:highlight>
                <a:latin typeface="Arial"/>
                <a:ea typeface="Arial"/>
                <a:cs typeface="Arial"/>
                <a:sym typeface="Arial"/>
                <a:hlinkClick r:id="rId5"/>
              </a:rPr>
              <a:t>https://wegenenverkeer.be/tiensesteenweg-bierbeek</a:t>
            </a:r>
            <a:endParaRPr sz="1350">
              <a:solidFill>
                <a:srgbClr val="212529"/>
              </a:solidFill>
              <a:highlight>
                <a:srgbClr val="FFFFFF"/>
              </a:highlight>
              <a:latin typeface="Arial"/>
              <a:ea typeface="Arial"/>
              <a:cs typeface="Arial"/>
              <a:sym typeface="Arial"/>
            </a:endParaRPr>
          </a:p>
          <a:p>
            <a:pPr indent="0" lvl="0" marL="0" rtl="0" algn="l">
              <a:lnSpc>
                <a:spcPct val="115000"/>
              </a:lnSpc>
              <a:spcBef>
                <a:spcPts val="3100"/>
              </a:spcBef>
              <a:spcAft>
                <a:spcPts val="0"/>
              </a:spcAft>
              <a:buNone/>
            </a:pPr>
            <a:r>
              <a:t/>
            </a:r>
            <a:endParaRPr sz="1350">
              <a:solidFill>
                <a:srgbClr val="212529"/>
              </a:solidFill>
              <a:highlight>
                <a:srgbClr val="FFFFFF"/>
              </a:highlight>
              <a:latin typeface="Arial"/>
              <a:ea typeface="Arial"/>
              <a:cs typeface="Arial"/>
              <a:sym typeface="Arial"/>
            </a:endParaRPr>
          </a:p>
          <a:p>
            <a:pPr indent="0" lvl="0" marL="0" rtl="0" algn="l">
              <a:lnSpc>
                <a:spcPct val="90000"/>
              </a:lnSpc>
              <a:spcBef>
                <a:spcPts val="1000"/>
              </a:spcBef>
              <a:spcAft>
                <a:spcPts val="0"/>
              </a:spcAft>
              <a:buNone/>
            </a:pPr>
            <a:r>
              <a:t/>
            </a:r>
            <a:endParaRPr b="1" sz="2000">
              <a:solidFill>
                <a:srgbClr val="212529"/>
              </a:solidFill>
              <a:highlight>
                <a:schemeClr val="lt1"/>
              </a:highlight>
            </a:endParaRPr>
          </a:p>
        </p:txBody>
      </p:sp>
      <p:sp>
        <p:nvSpPr>
          <p:cNvPr id="363" name="Google Shape;363;p48"/>
          <p:cNvSpPr txBox="1"/>
          <p:nvPr>
            <p:ph idx="2" type="subTitle"/>
          </p:nvPr>
        </p:nvSpPr>
        <p:spPr>
          <a:xfrm>
            <a:off x="729000" y="808800"/>
            <a:ext cx="70245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Herinrichting N3 in Bierbeek</a:t>
            </a:r>
            <a:endParaRPr/>
          </a:p>
        </p:txBody>
      </p:sp>
      <p:sp>
        <p:nvSpPr>
          <p:cNvPr id="364" name="Google Shape;364;p48"/>
          <p:cNvSpPr txBox="1"/>
          <p:nvPr>
            <p:ph type="title"/>
          </p:nvPr>
        </p:nvSpPr>
        <p:spPr>
          <a:xfrm>
            <a:off x="729000" y="0"/>
            <a:ext cx="70245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400"/>
              <a:t>Plannen verderop de Tiensesteenweg</a:t>
            </a:r>
            <a:endParaRPr sz="3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9"/>
          <p:cNvSpPr txBox="1"/>
          <p:nvPr>
            <p:ph idx="1" type="subTitle"/>
          </p:nvPr>
        </p:nvSpPr>
        <p:spPr>
          <a:xfrm>
            <a:off x="3876825" y="1197900"/>
            <a:ext cx="5219400" cy="39456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t/>
            </a:r>
            <a:endParaRPr sz="1400"/>
          </a:p>
          <a:p>
            <a:pPr indent="0" lvl="0" marL="457200" rtl="0" algn="l">
              <a:spcBef>
                <a:spcPts val="600"/>
              </a:spcBef>
              <a:spcAft>
                <a:spcPts val="0"/>
              </a:spcAft>
              <a:buNone/>
            </a:pPr>
            <a:r>
              <a:t/>
            </a:r>
            <a:endParaRPr sz="1400">
              <a:latin typeface="Calibri"/>
              <a:ea typeface="Calibri"/>
              <a:cs typeface="Calibri"/>
              <a:sym typeface="Calibri"/>
            </a:endParaRPr>
          </a:p>
        </p:txBody>
      </p:sp>
      <p:sp>
        <p:nvSpPr>
          <p:cNvPr id="370" name="Google Shape;370;p49"/>
          <p:cNvSpPr txBox="1"/>
          <p:nvPr>
            <p:ph idx="2" type="ctrTitle"/>
          </p:nvPr>
        </p:nvSpPr>
        <p:spPr>
          <a:xfrm>
            <a:off x="385950" y="2345400"/>
            <a:ext cx="3153600" cy="36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0" sz="1500">
              <a:solidFill>
                <a:schemeClr val="lt1"/>
              </a:solidFill>
            </a:endParaRPr>
          </a:p>
          <a:p>
            <a:pPr indent="0" lvl="0" marL="0" rtl="0" algn="l">
              <a:spcBef>
                <a:spcPts val="0"/>
              </a:spcBef>
              <a:spcAft>
                <a:spcPts val="0"/>
              </a:spcAft>
              <a:buNone/>
            </a:pPr>
            <a:r>
              <a:t/>
            </a:r>
            <a:endParaRPr b="0" sz="1500"/>
          </a:p>
        </p:txBody>
      </p:sp>
      <p:sp>
        <p:nvSpPr>
          <p:cNvPr id="371" name="Google Shape;371;p49"/>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lt1"/>
                </a:solidFill>
              </a:rPr>
              <a:t>Stand van zaken dossier en volgende stappen</a:t>
            </a:r>
            <a:r>
              <a:rPr lang="nl">
                <a:solidFill>
                  <a:schemeClr val="lt1"/>
                </a:solidFill>
              </a:rPr>
              <a:t>?</a:t>
            </a:r>
            <a:endParaRPr>
              <a:solidFill>
                <a:schemeClr val="lt1"/>
              </a:solidFill>
            </a:endParaRPr>
          </a:p>
        </p:txBody>
      </p:sp>
      <p:pic>
        <p:nvPicPr>
          <p:cNvPr id="372" name="Google Shape;372;p49"/>
          <p:cNvPicPr preferRelativeResize="0"/>
          <p:nvPr/>
        </p:nvPicPr>
        <p:blipFill>
          <a:blip r:embed="rId3">
            <a:alphaModFix/>
          </a:blip>
          <a:stretch>
            <a:fillRect/>
          </a:stretch>
        </p:blipFill>
        <p:spPr>
          <a:xfrm>
            <a:off x="4024900" y="1987496"/>
            <a:ext cx="4769676" cy="1053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0"/>
          <p:cNvSpPr txBox="1"/>
          <p:nvPr>
            <p:ph idx="1" type="body"/>
          </p:nvPr>
        </p:nvSpPr>
        <p:spPr>
          <a:xfrm>
            <a:off x="729000" y="1171900"/>
            <a:ext cx="7711800" cy="3278400"/>
          </a:xfrm>
          <a:prstGeom prst="rect">
            <a:avLst/>
          </a:prstGeom>
        </p:spPr>
        <p:txBody>
          <a:bodyPr anchorCtr="0" anchor="t" bIns="91425" lIns="91425" spcFirstLastPara="1" rIns="91425" wrap="square" tIns="91425">
            <a:noAutofit/>
          </a:bodyPr>
          <a:lstStyle/>
          <a:p>
            <a:pPr indent="-177800" lvl="0" marL="139700" rtl="0" algn="l">
              <a:lnSpc>
                <a:spcPct val="90000"/>
              </a:lnSpc>
              <a:spcBef>
                <a:spcPts val="1000"/>
              </a:spcBef>
              <a:spcAft>
                <a:spcPts val="0"/>
              </a:spcAft>
              <a:buClr>
                <a:schemeClr val="dk1"/>
              </a:buClr>
              <a:buSzPts val="2200"/>
              <a:buFont typeface="Arial"/>
              <a:buChar char="●"/>
            </a:pPr>
            <a:r>
              <a:rPr b="1" lang="nl">
                <a:solidFill>
                  <a:srgbClr val="212529"/>
                </a:solidFill>
                <a:highlight>
                  <a:schemeClr val="lt1"/>
                </a:highlight>
              </a:rPr>
              <a:t>Onteigeningsplan</a:t>
            </a:r>
            <a:r>
              <a:rPr lang="nl">
                <a:solidFill>
                  <a:srgbClr val="212529"/>
                </a:solidFill>
                <a:highlight>
                  <a:schemeClr val="lt1"/>
                </a:highlight>
              </a:rPr>
              <a:t> uitgewerkt voor </a:t>
            </a:r>
            <a:r>
              <a:rPr b="1" lang="nl">
                <a:solidFill>
                  <a:srgbClr val="212529"/>
                </a:solidFill>
                <a:highlight>
                  <a:schemeClr val="lt1"/>
                </a:highlight>
              </a:rPr>
              <a:t>fase 1 en 2 </a:t>
            </a:r>
            <a:r>
              <a:rPr lang="nl">
                <a:solidFill>
                  <a:srgbClr val="212529"/>
                </a:solidFill>
                <a:highlight>
                  <a:schemeClr val="lt1"/>
                </a:highlight>
              </a:rPr>
              <a:t>tussen kruispunt Stationsstraat tot en met bebouwde kom Roosbeek</a:t>
            </a:r>
            <a:endParaRPr>
              <a:solidFill>
                <a:srgbClr val="212529"/>
              </a:solidFill>
              <a:highlight>
                <a:schemeClr val="lt1"/>
              </a:highlight>
            </a:endParaRPr>
          </a:p>
          <a:p>
            <a:pPr indent="-165100" lvl="1" marL="266700" rtl="0" algn="l">
              <a:lnSpc>
                <a:spcPct val="90000"/>
              </a:lnSpc>
              <a:spcBef>
                <a:spcPts val="1000"/>
              </a:spcBef>
              <a:spcAft>
                <a:spcPts val="0"/>
              </a:spcAft>
              <a:buClr>
                <a:schemeClr val="dk1"/>
              </a:buClr>
              <a:buSzPts val="2200"/>
              <a:buChar char="○"/>
            </a:pPr>
            <a:r>
              <a:rPr lang="nl">
                <a:solidFill>
                  <a:srgbClr val="212529"/>
                </a:solidFill>
                <a:highlight>
                  <a:schemeClr val="lt1"/>
                </a:highlight>
              </a:rPr>
              <a:t>Noodzakelijke onteigeningen: </a:t>
            </a:r>
            <a:r>
              <a:rPr lang="nl">
                <a:solidFill>
                  <a:srgbClr val="212529"/>
                </a:solidFill>
                <a:highlight>
                  <a:schemeClr val="lt1"/>
                </a:highlight>
              </a:rPr>
              <a:t>delen van weilanden en </a:t>
            </a:r>
            <a:r>
              <a:rPr lang="nl">
                <a:solidFill>
                  <a:srgbClr val="212529"/>
                </a:solidFill>
                <a:highlight>
                  <a:schemeClr val="lt1"/>
                </a:highlight>
              </a:rPr>
              <a:t>aantal stroken voortuin </a:t>
            </a:r>
            <a:endParaRPr>
              <a:solidFill>
                <a:srgbClr val="212529"/>
              </a:solidFill>
              <a:highlight>
                <a:schemeClr val="lt1"/>
              </a:highlight>
            </a:endParaRPr>
          </a:p>
          <a:p>
            <a:pPr indent="-165100" lvl="1" marL="266700" rtl="0" algn="l">
              <a:lnSpc>
                <a:spcPct val="90000"/>
              </a:lnSpc>
              <a:spcBef>
                <a:spcPts val="1000"/>
              </a:spcBef>
              <a:spcAft>
                <a:spcPts val="0"/>
              </a:spcAft>
              <a:buClr>
                <a:schemeClr val="dk1"/>
              </a:buClr>
              <a:buSzPts val="2200"/>
              <a:buFont typeface="Arial"/>
              <a:buChar char="○"/>
            </a:pPr>
            <a:r>
              <a:rPr b="1" lang="nl" u="sng">
                <a:solidFill>
                  <a:srgbClr val="212529"/>
                </a:solidFill>
                <a:highlight>
                  <a:schemeClr val="lt1"/>
                </a:highlight>
              </a:rPr>
              <a:t>Geen woningen</a:t>
            </a:r>
            <a:r>
              <a:rPr b="1" lang="nl">
                <a:solidFill>
                  <a:srgbClr val="212529"/>
                </a:solidFill>
                <a:highlight>
                  <a:schemeClr val="lt1"/>
                </a:highlight>
              </a:rPr>
              <a:t> </a:t>
            </a:r>
            <a:r>
              <a:rPr lang="nl">
                <a:solidFill>
                  <a:srgbClr val="212529"/>
                </a:solidFill>
                <a:highlight>
                  <a:schemeClr val="lt1"/>
                </a:highlight>
              </a:rPr>
              <a:t>onteigend</a:t>
            </a:r>
            <a:endParaRPr>
              <a:solidFill>
                <a:srgbClr val="212529"/>
              </a:solidFill>
              <a:highlight>
                <a:schemeClr val="lt1"/>
              </a:highlight>
            </a:endParaRPr>
          </a:p>
          <a:p>
            <a:pPr indent="-177800" lvl="0" marL="139700" rtl="0" algn="l">
              <a:lnSpc>
                <a:spcPct val="90000"/>
              </a:lnSpc>
              <a:spcBef>
                <a:spcPts val="1000"/>
              </a:spcBef>
              <a:spcAft>
                <a:spcPts val="0"/>
              </a:spcAft>
              <a:buClr>
                <a:schemeClr val="dk1"/>
              </a:buClr>
              <a:buSzPts val="2200"/>
              <a:buChar char="●"/>
            </a:pPr>
            <a:r>
              <a:rPr lang="nl">
                <a:solidFill>
                  <a:srgbClr val="212529"/>
                </a:solidFill>
                <a:highlight>
                  <a:schemeClr val="lt1"/>
                </a:highlight>
              </a:rPr>
              <a:t>Gesprekken met mogelijke onteigenden van de </a:t>
            </a:r>
            <a:r>
              <a:rPr b="1" lang="nl">
                <a:solidFill>
                  <a:srgbClr val="212529"/>
                </a:solidFill>
                <a:highlight>
                  <a:schemeClr val="lt1"/>
                </a:highlight>
              </a:rPr>
              <a:t>fase 3</a:t>
            </a:r>
            <a:r>
              <a:rPr lang="nl">
                <a:solidFill>
                  <a:srgbClr val="212529"/>
                </a:solidFill>
                <a:highlight>
                  <a:schemeClr val="lt1"/>
                </a:highlight>
              </a:rPr>
              <a:t> (na Roosbeek tot aan grens met Tienen) vinden later plaats.</a:t>
            </a:r>
            <a:r>
              <a:rPr lang="nl">
                <a:solidFill>
                  <a:srgbClr val="212529"/>
                </a:solidFill>
              </a:rPr>
              <a:t> </a:t>
            </a:r>
            <a:endParaRPr>
              <a:solidFill>
                <a:srgbClr val="212529"/>
              </a:solidFill>
            </a:endParaRPr>
          </a:p>
          <a:p>
            <a:pPr indent="-177800" lvl="0" marL="139700" rtl="0" algn="l">
              <a:lnSpc>
                <a:spcPct val="90000"/>
              </a:lnSpc>
              <a:spcBef>
                <a:spcPts val="1000"/>
              </a:spcBef>
              <a:spcAft>
                <a:spcPts val="0"/>
              </a:spcAft>
              <a:buClr>
                <a:srgbClr val="212529"/>
              </a:buClr>
              <a:buSzPts val="2200"/>
              <a:buChar char="●"/>
            </a:pPr>
            <a:r>
              <a:rPr lang="nl">
                <a:solidFill>
                  <a:srgbClr val="212529"/>
                </a:solidFill>
                <a:highlight>
                  <a:schemeClr val="lt1"/>
                </a:highlight>
              </a:rPr>
              <a:t>Voor </a:t>
            </a:r>
            <a:r>
              <a:rPr b="1" lang="nl">
                <a:solidFill>
                  <a:srgbClr val="212529"/>
                </a:solidFill>
                <a:highlight>
                  <a:schemeClr val="lt1"/>
                </a:highlight>
              </a:rPr>
              <a:t>fase 4</a:t>
            </a:r>
            <a:r>
              <a:rPr lang="nl">
                <a:solidFill>
                  <a:srgbClr val="212529"/>
                </a:solidFill>
                <a:highlight>
                  <a:schemeClr val="lt1"/>
                </a:highlight>
              </a:rPr>
              <a:t> (vanaf Bost in Lovenjoel tot aan bebouwde kom Boutersem) wordt nog onderzocht of er innames van voortuinen of weilanden </a:t>
            </a:r>
            <a:r>
              <a:rPr lang="nl">
                <a:solidFill>
                  <a:srgbClr val="212529"/>
                </a:solidFill>
                <a:highlight>
                  <a:schemeClr val="lt1"/>
                </a:highlight>
              </a:rPr>
              <a:t>noodzakelijk zijn.</a:t>
            </a:r>
            <a:endParaRPr>
              <a:solidFill>
                <a:srgbClr val="212529"/>
              </a:solidFill>
              <a:highlight>
                <a:schemeClr val="lt1"/>
              </a:highlight>
            </a:endParaRPr>
          </a:p>
          <a:p>
            <a:pPr indent="-165100" lvl="1" marL="266700" rtl="0" algn="l">
              <a:lnSpc>
                <a:spcPct val="90000"/>
              </a:lnSpc>
              <a:spcBef>
                <a:spcPts val="1000"/>
              </a:spcBef>
              <a:spcAft>
                <a:spcPts val="0"/>
              </a:spcAft>
              <a:buClr>
                <a:srgbClr val="212529"/>
              </a:buClr>
              <a:buSzPts val="2200"/>
              <a:buChar char="○"/>
            </a:pPr>
            <a:r>
              <a:rPr b="1" lang="nl">
                <a:solidFill>
                  <a:srgbClr val="212529"/>
                </a:solidFill>
              </a:rPr>
              <a:t>De rioleringsplannen voor fase 3 en 4 zijn nog niet klaar.</a:t>
            </a:r>
            <a:r>
              <a:rPr lang="nl">
                <a:solidFill>
                  <a:srgbClr val="212529"/>
                </a:solidFill>
              </a:rPr>
              <a:t> Deze plannen worden na opmaak nog bovenop het ontwerp van de gewestweg gelegd en samengevoegd tot een definitieve projectnota.</a:t>
            </a:r>
            <a:endParaRPr>
              <a:solidFill>
                <a:srgbClr val="212529"/>
              </a:solidFill>
            </a:endParaRPr>
          </a:p>
          <a:p>
            <a:pPr indent="0" lvl="0" marL="139700" rtl="0" algn="l">
              <a:lnSpc>
                <a:spcPct val="90000"/>
              </a:lnSpc>
              <a:spcBef>
                <a:spcPts val="1000"/>
              </a:spcBef>
              <a:spcAft>
                <a:spcPts val="0"/>
              </a:spcAft>
              <a:buNone/>
            </a:pPr>
            <a:r>
              <a:t/>
            </a:r>
            <a:endParaRPr sz="1800">
              <a:solidFill>
                <a:srgbClr val="212529"/>
              </a:solidFill>
              <a:highlight>
                <a:schemeClr val="lt1"/>
              </a:highlight>
            </a:endParaRPr>
          </a:p>
        </p:txBody>
      </p:sp>
      <p:sp>
        <p:nvSpPr>
          <p:cNvPr id="378" name="Google Shape;378;p50"/>
          <p:cNvSpPr txBox="1"/>
          <p:nvPr>
            <p:ph idx="2" type="subTitle"/>
          </p:nvPr>
        </p:nvSpPr>
        <p:spPr>
          <a:xfrm>
            <a:off x="729000" y="808800"/>
            <a:ext cx="70245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Stand van zaken</a:t>
            </a:r>
            <a:endParaRPr/>
          </a:p>
        </p:txBody>
      </p:sp>
      <p:sp>
        <p:nvSpPr>
          <p:cNvPr id="379" name="Google Shape;379;p50"/>
          <p:cNvSpPr txBox="1"/>
          <p:nvPr>
            <p:ph type="title"/>
          </p:nvPr>
        </p:nvSpPr>
        <p:spPr>
          <a:xfrm>
            <a:off x="729000" y="0"/>
            <a:ext cx="70245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400"/>
              <a:t>Grondverwerving</a:t>
            </a:r>
            <a:endParaRPr sz="3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1"/>
          <p:cNvSpPr txBox="1"/>
          <p:nvPr>
            <p:ph idx="1" type="body"/>
          </p:nvPr>
        </p:nvSpPr>
        <p:spPr>
          <a:xfrm>
            <a:off x="729000" y="1324300"/>
            <a:ext cx="8278500" cy="3278400"/>
          </a:xfrm>
          <a:prstGeom prst="rect">
            <a:avLst/>
          </a:prstGeom>
        </p:spPr>
        <p:txBody>
          <a:bodyPr anchorCtr="0" anchor="t" bIns="91425" lIns="91425" spcFirstLastPara="1" rIns="91425" wrap="square" tIns="91425">
            <a:noAutofit/>
          </a:bodyPr>
          <a:lstStyle/>
          <a:p>
            <a:pPr indent="-300650" lvl="0" marL="360000" rtl="0" algn="l">
              <a:lnSpc>
                <a:spcPct val="90000"/>
              </a:lnSpc>
              <a:spcBef>
                <a:spcPts val="1000"/>
              </a:spcBef>
              <a:spcAft>
                <a:spcPts val="0"/>
              </a:spcAft>
              <a:buClr>
                <a:srgbClr val="212529"/>
              </a:buClr>
              <a:buSzPts val="1900"/>
              <a:buFont typeface="Arial"/>
              <a:buChar char="●"/>
            </a:pPr>
            <a:r>
              <a:rPr lang="nl" sz="1900">
                <a:solidFill>
                  <a:srgbClr val="212529"/>
                </a:solidFill>
                <a:highlight>
                  <a:schemeClr val="lt1"/>
                </a:highlight>
              </a:rPr>
              <a:t>Onteigeningsplannen zijn vandaag klaar: budgetraming aangevraagd</a:t>
            </a:r>
            <a:endParaRPr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Char char="●"/>
            </a:pPr>
            <a:r>
              <a:rPr lang="nl" sz="1900">
                <a:solidFill>
                  <a:srgbClr val="212529"/>
                </a:solidFill>
                <a:highlight>
                  <a:schemeClr val="lt1"/>
                </a:highlight>
              </a:rPr>
              <a:t>Onteigeningsdossier </a:t>
            </a:r>
            <a:r>
              <a:rPr lang="nl" sz="1900">
                <a:solidFill>
                  <a:srgbClr val="212529"/>
                </a:solidFill>
                <a:highlight>
                  <a:schemeClr val="lt1"/>
                </a:highlight>
              </a:rPr>
              <a:t>nog voor te leggen aan de</a:t>
            </a:r>
            <a:r>
              <a:rPr lang="nl" sz="1900">
                <a:solidFill>
                  <a:srgbClr val="212529"/>
                </a:solidFill>
                <a:highlight>
                  <a:schemeClr val="lt1"/>
                </a:highlight>
              </a:rPr>
              <a:t> minister in 2023</a:t>
            </a:r>
            <a:endParaRPr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Char char="●"/>
            </a:pPr>
            <a:r>
              <a:rPr b="1" lang="nl" sz="1900">
                <a:solidFill>
                  <a:srgbClr val="212529"/>
                </a:solidFill>
                <a:highlight>
                  <a:schemeClr val="lt1"/>
                </a:highlight>
              </a:rPr>
              <a:t>Individuele bespreking </a:t>
            </a:r>
            <a:r>
              <a:rPr lang="nl" sz="1900">
                <a:solidFill>
                  <a:srgbClr val="212529"/>
                </a:solidFill>
                <a:highlight>
                  <a:schemeClr val="lt1"/>
                </a:highlight>
              </a:rPr>
              <a:t>onteigeningen </a:t>
            </a:r>
            <a:r>
              <a:rPr b="1" lang="nl" sz="1900">
                <a:solidFill>
                  <a:srgbClr val="212529"/>
                </a:solidFill>
                <a:highlight>
                  <a:schemeClr val="lt1"/>
                </a:highlight>
              </a:rPr>
              <a:t>fase 1 en 2</a:t>
            </a:r>
            <a:r>
              <a:rPr lang="nl" sz="1900">
                <a:solidFill>
                  <a:srgbClr val="212529"/>
                </a:solidFill>
                <a:highlight>
                  <a:schemeClr val="lt1"/>
                </a:highlight>
              </a:rPr>
              <a:t> in de loop van 2023/2024</a:t>
            </a:r>
            <a:endParaRPr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Char char="●"/>
            </a:pPr>
            <a:r>
              <a:rPr lang="nl" sz="1900">
                <a:solidFill>
                  <a:srgbClr val="212529"/>
                </a:solidFill>
                <a:highlight>
                  <a:schemeClr val="lt1"/>
                </a:highlight>
              </a:rPr>
              <a:t>Aanbestedingsdossier administratief klaarmaken 2024</a:t>
            </a:r>
            <a:endParaRPr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Font typeface="Arial"/>
              <a:buChar char="●"/>
            </a:pPr>
            <a:r>
              <a:rPr lang="nl" sz="1900">
                <a:solidFill>
                  <a:srgbClr val="212529"/>
                </a:solidFill>
                <a:highlight>
                  <a:schemeClr val="lt1"/>
                </a:highlight>
              </a:rPr>
              <a:t>Aanvraag omgevingsvergunning 2024</a:t>
            </a:r>
            <a:endParaRPr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Font typeface="Arial"/>
              <a:buChar char="●"/>
            </a:pPr>
            <a:r>
              <a:rPr lang="nl" sz="1900">
                <a:solidFill>
                  <a:srgbClr val="212529"/>
                </a:solidFill>
              </a:rPr>
              <a:t>Kredieten voor uitvoering reserveren op het ministerieel programma </a:t>
            </a:r>
            <a:endParaRPr sz="1900">
              <a:solidFill>
                <a:srgbClr val="212529"/>
              </a:solidFill>
            </a:endParaRPr>
          </a:p>
          <a:p>
            <a:pPr indent="-300650" lvl="0" marL="360000" rtl="0" algn="l">
              <a:lnSpc>
                <a:spcPct val="90000"/>
              </a:lnSpc>
              <a:spcBef>
                <a:spcPts val="1000"/>
              </a:spcBef>
              <a:spcAft>
                <a:spcPts val="0"/>
              </a:spcAft>
              <a:buClr>
                <a:srgbClr val="212529"/>
              </a:buClr>
              <a:buSzPts val="1900"/>
              <a:buChar char="●"/>
            </a:pPr>
            <a:r>
              <a:rPr lang="nl" sz="1900">
                <a:solidFill>
                  <a:srgbClr val="212529"/>
                </a:solidFill>
                <a:highlight>
                  <a:schemeClr val="lt1"/>
                </a:highlight>
              </a:rPr>
              <a:t>Openbare aanbesteding </a:t>
            </a:r>
            <a:r>
              <a:rPr b="1" lang="nl" sz="1900">
                <a:solidFill>
                  <a:srgbClr val="212529"/>
                </a:solidFill>
                <a:highlight>
                  <a:schemeClr val="lt1"/>
                </a:highlight>
              </a:rPr>
              <a:t>na verwerving van alle gronden</a:t>
            </a:r>
            <a:endParaRPr b="1"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Font typeface="Arial"/>
              <a:buChar char="●"/>
            </a:pPr>
            <a:r>
              <a:rPr lang="nl" sz="1900">
                <a:solidFill>
                  <a:srgbClr val="212529"/>
                </a:solidFill>
                <a:highlight>
                  <a:schemeClr val="lt1"/>
                </a:highlight>
              </a:rPr>
              <a:t>Aanstelling aannemer via openbare aanbesteding</a:t>
            </a:r>
            <a:endParaRPr sz="1900">
              <a:solidFill>
                <a:srgbClr val="212529"/>
              </a:solidFill>
              <a:highlight>
                <a:schemeClr val="lt1"/>
              </a:highlight>
            </a:endParaRPr>
          </a:p>
          <a:p>
            <a:pPr indent="-300650" lvl="0" marL="360000" rtl="0" algn="l">
              <a:lnSpc>
                <a:spcPct val="90000"/>
              </a:lnSpc>
              <a:spcBef>
                <a:spcPts val="1000"/>
              </a:spcBef>
              <a:spcAft>
                <a:spcPts val="0"/>
              </a:spcAft>
              <a:buClr>
                <a:srgbClr val="212529"/>
              </a:buClr>
              <a:buSzPts val="1900"/>
              <a:buChar char="●"/>
            </a:pPr>
            <a:r>
              <a:rPr lang="nl" sz="1900">
                <a:solidFill>
                  <a:srgbClr val="212529"/>
                </a:solidFill>
                <a:highlight>
                  <a:schemeClr val="lt1"/>
                </a:highlight>
              </a:rPr>
              <a:t>Uitvoering</a:t>
            </a:r>
            <a:endParaRPr sz="1900">
              <a:solidFill>
                <a:srgbClr val="212529"/>
              </a:solidFill>
              <a:highlight>
                <a:schemeClr val="lt1"/>
              </a:highlight>
            </a:endParaRPr>
          </a:p>
        </p:txBody>
      </p:sp>
      <p:sp>
        <p:nvSpPr>
          <p:cNvPr id="385" name="Google Shape;385;p51"/>
          <p:cNvSpPr txBox="1"/>
          <p:nvPr>
            <p:ph idx="2" type="subTitle"/>
          </p:nvPr>
        </p:nvSpPr>
        <p:spPr>
          <a:xfrm>
            <a:off x="729000" y="808800"/>
            <a:ext cx="70245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Indicatieve timing</a:t>
            </a:r>
            <a:endParaRPr/>
          </a:p>
        </p:txBody>
      </p:sp>
      <p:sp>
        <p:nvSpPr>
          <p:cNvPr id="386" name="Google Shape;386;p51"/>
          <p:cNvSpPr txBox="1"/>
          <p:nvPr>
            <p:ph type="title"/>
          </p:nvPr>
        </p:nvSpPr>
        <p:spPr>
          <a:xfrm>
            <a:off x="729000" y="0"/>
            <a:ext cx="70245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400"/>
              <a:t>Procesverloop</a:t>
            </a:r>
            <a:endParaRPr sz="3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2"/>
          <p:cNvSpPr txBox="1"/>
          <p:nvPr>
            <p:ph idx="1" type="subTitle"/>
          </p:nvPr>
        </p:nvSpPr>
        <p:spPr>
          <a:xfrm>
            <a:off x="3876825" y="1197900"/>
            <a:ext cx="5219400" cy="39456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t/>
            </a:r>
            <a:endParaRPr sz="1400"/>
          </a:p>
          <a:p>
            <a:pPr indent="0" lvl="0" marL="457200" rtl="0" algn="l">
              <a:spcBef>
                <a:spcPts val="600"/>
              </a:spcBef>
              <a:spcAft>
                <a:spcPts val="0"/>
              </a:spcAft>
              <a:buNone/>
            </a:pPr>
            <a:r>
              <a:t/>
            </a:r>
            <a:endParaRPr sz="1400">
              <a:latin typeface="Calibri"/>
              <a:ea typeface="Calibri"/>
              <a:cs typeface="Calibri"/>
              <a:sym typeface="Calibri"/>
            </a:endParaRPr>
          </a:p>
        </p:txBody>
      </p:sp>
      <p:sp>
        <p:nvSpPr>
          <p:cNvPr id="392" name="Google Shape;392;p52"/>
          <p:cNvSpPr txBox="1"/>
          <p:nvPr>
            <p:ph idx="2" type="ctrTitle"/>
          </p:nvPr>
        </p:nvSpPr>
        <p:spPr>
          <a:xfrm>
            <a:off x="385950" y="2345400"/>
            <a:ext cx="3153600" cy="36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0" sz="1500">
              <a:solidFill>
                <a:schemeClr val="lt1"/>
              </a:solidFill>
            </a:endParaRPr>
          </a:p>
          <a:p>
            <a:pPr indent="0" lvl="0" marL="0" rtl="0" algn="l">
              <a:lnSpc>
                <a:spcPct val="115000"/>
              </a:lnSpc>
              <a:spcBef>
                <a:spcPts val="0"/>
              </a:spcBef>
              <a:spcAft>
                <a:spcPts val="0"/>
              </a:spcAft>
              <a:buNone/>
            </a:pPr>
            <a:r>
              <a:t/>
            </a:r>
            <a:endParaRPr b="0" sz="1500">
              <a:solidFill>
                <a:schemeClr val="lt1"/>
              </a:solidFill>
            </a:endParaRPr>
          </a:p>
          <a:p>
            <a:pPr indent="0" lvl="0" marL="0" rtl="0" algn="l">
              <a:lnSpc>
                <a:spcPct val="115000"/>
              </a:lnSpc>
              <a:spcBef>
                <a:spcPts val="0"/>
              </a:spcBef>
              <a:spcAft>
                <a:spcPts val="0"/>
              </a:spcAft>
              <a:buNone/>
            </a:pPr>
            <a:r>
              <a:t/>
            </a:r>
            <a:endParaRPr b="0" sz="1500">
              <a:solidFill>
                <a:schemeClr val="lt1"/>
              </a:solidFill>
            </a:endParaRPr>
          </a:p>
          <a:p>
            <a:pPr indent="0" lvl="0" marL="0" rtl="0" algn="l">
              <a:spcBef>
                <a:spcPts val="0"/>
              </a:spcBef>
              <a:spcAft>
                <a:spcPts val="0"/>
              </a:spcAft>
              <a:buNone/>
            </a:pPr>
            <a:r>
              <a:t/>
            </a:r>
            <a:endParaRPr b="0" sz="1500"/>
          </a:p>
        </p:txBody>
      </p:sp>
      <p:sp>
        <p:nvSpPr>
          <p:cNvPr id="393" name="Google Shape;393;p52"/>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lt1"/>
                </a:solidFill>
              </a:rPr>
              <a:t>Communicatie en verdere stappen</a:t>
            </a:r>
            <a:endParaRPr>
              <a:solidFill>
                <a:schemeClr val="lt1"/>
              </a:solidFill>
            </a:endParaRPr>
          </a:p>
        </p:txBody>
      </p:sp>
      <p:pic>
        <p:nvPicPr>
          <p:cNvPr id="394" name="Google Shape;394;p52"/>
          <p:cNvPicPr preferRelativeResize="0"/>
          <p:nvPr/>
        </p:nvPicPr>
        <p:blipFill>
          <a:blip r:embed="rId3">
            <a:alphaModFix/>
          </a:blip>
          <a:stretch>
            <a:fillRect/>
          </a:stretch>
        </p:blipFill>
        <p:spPr>
          <a:xfrm>
            <a:off x="4024900" y="1987496"/>
            <a:ext cx="4769676" cy="1053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53"/>
          <p:cNvPicPr preferRelativeResize="0"/>
          <p:nvPr/>
        </p:nvPicPr>
        <p:blipFill>
          <a:blip r:embed="rId3">
            <a:alphaModFix/>
          </a:blip>
          <a:stretch>
            <a:fillRect/>
          </a:stretch>
        </p:blipFill>
        <p:spPr>
          <a:xfrm>
            <a:off x="0" y="0"/>
            <a:ext cx="9144000" cy="5143494"/>
          </a:xfrm>
          <a:prstGeom prst="rect">
            <a:avLst/>
          </a:prstGeom>
          <a:noFill/>
          <a:ln>
            <a:noFill/>
          </a:ln>
        </p:spPr>
      </p:pic>
      <p:sp>
        <p:nvSpPr>
          <p:cNvPr id="400" name="Google Shape;400;p53"/>
          <p:cNvSpPr txBox="1"/>
          <p:nvPr>
            <p:ph type="title"/>
          </p:nvPr>
        </p:nvSpPr>
        <p:spPr>
          <a:xfrm>
            <a:off x="3245800" y="0"/>
            <a:ext cx="35049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a:t>Communicatie</a:t>
            </a:r>
            <a:endParaRPr sz="3600">
              <a:latin typeface="Calibri"/>
              <a:ea typeface="Calibri"/>
              <a:cs typeface="Calibri"/>
              <a:sym typeface="Calibri"/>
            </a:endParaRPr>
          </a:p>
        </p:txBody>
      </p:sp>
      <p:sp>
        <p:nvSpPr>
          <p:cNvPr id="401" name="Google Shape;401;p53"/>
          <p:cNvSpPr/>
          <p:nvPr/>
        </p:nvSpPr>
        <p:spPr>
          <a:xfrm>
            <a:off x="4389525" y="1198050"/>
            <a:ext cx="4616700" cy="3170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 name="Google Shape;402;p53"/>
          <p:cNvPicPr preferRelativeResize="0"/>
          <p:nvPr/>
        </p:nvPicPr>
        <p:blipFill>
          <a:blip r:embed="rId4">
            <a:alphaModFix/>
          </a:blip>
          <a:stretch>
            <a:fillRect/>
          </a:stretch>
        </p:blipFill>
        <p:spPr>
          <a:xfrm>
            <a:off x="4392600" y="4052150"/>
            <a:ext cx="358800" cy="358800"/>
          </a:xfrm>
          <a:prstGeom prst="rect">
            <a:avLst/>
          </a:prstGeom>
          <a:noFill/>
          <a:ln>
            <a:noFill/>
          </a:ln>
        </p:spPr>
      </p:pic>
      <p:pic>
        <p:nvPicPr>
          <p:cNvPr id="403" name="Google Shape;403;p53"/>
          <p:cNvPicPr preferRelativeResize="0"/>
          <p:nvPr/>
        </p:nvPicPr>
        <p:blipFill>
          <a:blip r:embed="rId5">
            <a:alphaModFix/>
          </a:blip>
          <a:stretch>
            <a:fillRect/>
          </a:stretch>
        </p:blipFill>
        <p:spPr>
          <a:xfrm>
            <a:off x="4954725" y="4052150"/>
            <a:ext cx="358800" cy="358800"/>
          </a:xfrm>
          <a:prstGeom prst="rect">
            <a:avLst/>
          </a:prstGeom>
          <a:noFill/>
          <a:ln>
            <a:noFill/>
          </a:ln>
        </p:spPr>
      </p:pic>
      <p:pic>
        <p:nvPicPr>
          <p:cNvPr id="404" name="Google Shape;404;p53"/>
          <p:cNvPicPr preferRelativeResize="0"/>
          <p:nvPr/>
        </p:nvPicPr>
        <p:blipFill>
          <a:blip r:embed="rId6">
            <a:alphaModFix/>
          </a:blip>
          <a:stretch>
            <a:fillRect/>
          </a:stretch>
        </p:blipFill>
        <p:spPr>
          <a:xfrm>
            <a:off x="6154875" y="4052150"/>
            <a:ext cx="358800" cy="358800"/>
          </a:xfrm>
          <a:prstGeom prst="rect">
            <a:avLst/>
          </a:prstGeom>
          <a:noFill/>
          <a:ln>
            <a:noFill/>
          </a:ln>
        </p:spPr>
      </p:pic>
      <p:pic>
        <p:nvPicPr>
          <p:cNvPr id="405" name="Google Shape;405;p53"/>
          <p:cNvPicPr preferRelativeResize="0"/>
          <p:nvPr/>
        </p:nvPicPr>
        <p:blipFill>
          <a:blip r:embed="rId7">
            <a:alphaModFix/>
          </a:blip>
          <a:stretch>
            <a:fillRect/>
          </a:stretch>
        </p:blipFill>
        <p:spPr>
          <a:xfrm>
            <a:off x="5578375" y="4052150"/>
            <a:ext cx="358800" cy="358800"/>
          </a:xfrm>
          <a:prstGeom prst="rect">
            <a:avLst/>
          </a:prstGeom>
          <a:noFill/>
          <a:ln>
            <a:noFill/>
          </a:ln>
        </p:spPr>
      </p:pic>
      <p:sp>
        <p:nvSpPr>
          <p:cNvPr id="406" name="Google Shape;406;p53"/>
          <p:cNvSpPr txBox="1"/>
          <p:nvPr>
            <p:ph idx="1" type="body"/>
          </p:nvPr>
        </p:nvSpPr>
        <p:spPr>
          <a:xfrm>
            <a:off x="3865250" y="1364100"/>
            <a:ext cx="5278800" cy="3779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nl" sz="1800"/>
              <a:t>onze communicatiekanalen zijn</a:t>
            </a:r>
            <a:r>
              <a:rPr b="1" lang="nl" sz="1800"/>
              <a:t>:</a:t>
            </a:r>
            <a:r>
              <a:rPr b="1" lang="nl" sz="1800">
                <a:solidFill>
                  <a:srgbClr val="666666"/>
                </a:solidFill>
                <a:latin typeface="Calibri"/>
                <a:ea typeface="Calibri"/>
                <a:cs typeface="Calibri"/>
                <a:sym typeface="Calibri"/>
              </a:rPr>
              <a:t> </a:t>
            </a:r>
            <a:endParaRPr sz="1400">
              <a:highlight>
                <a:srgbClr val="FFFFFF"/>
              </a:highlight>
            </a:endParaRPr>
          </a:p>
          <a:p>
            <a:pPr indent="-294299" lvl="0" marL="540000" rtl="0" algn="l">
              <a:lnSpc>
                <a:spcPct val="115000"/>
              </a:lnSpc>
              <a:spcBef>
                <a:spcPts val="0"/>
              </a:spcBef>
              <a:spcAft>
                <a:spcPts val="0"/>
              </a:spcAft>
              <a:buClr>
                <a:schemeClr val="dk1"/>
              </a:buClr>
              <a:buSzPts val="1800"/>
              <a:buFont typeface="Calibri"/>
              <a:buChar char="●"/>
            </a:pPr>
            <a:r>
              <a:rPr b="1" lang="nl" sz="1600" u="sng">
                <a:solidFill>
                  <a:schemeClr val="hlink"/>
                </a:solidFill>
                <a:hlinkClick r:id="rId8"/>
              </a:rPr>
              <a:t>www.wegenenverkeer.be/n3-roosbeek</a:t>
            </a:r>
            <a:endParaRPr b="1" sz="1600">
              <a:solidFill>
                <a:schemeClr val="dk1"/>
              </a:solidFill>
            </a:endParaRPr>
          </a:p>
          <a:p>
            <a:pPr indent="-281599" lvl="0" marL="540000" rtl="0" algn="l">
              <a:lnSpc>
                <a:spcPct val="115000"/>
              </a:lnSpc>
              <a:spcBef>
                <a:spcPts val="0"/>
              </a:spcBef>
              <a:spcAft>
                <a:spcPts val="0"/>
              </a:spcAft>
              <a:buClr>
                <a:schemeClr val="dk1"/>
              </a:buClr>
              <a:buSzPts val="1600"/>
              <a:buFont typeface="Arial"/>
              <a:buChar char="●"/>
            </a:pPr>
            <a:r>
              <a:rPr b="1" lang="nl" sz="1600" u="sng">
                <a:solidFill>
                  <a:schemeClr val="hlink"/>
                </a:solidFill>
                <a:hlinkClick r:id="rId9"/>
              </a:rPr>
              <a:t>www.wegenenverkeer.be/boutersem</a:t>
            </a:r>
            <a:r>
              <a:rPr b="1" lang="nl" sz="1600">
                <a:solidFill>
                  <a:schemeClr val="dk1"/>
                </a:solidFill>
              </a:rPr>
              <a:t> </a:t>
            </a:r>
            <a:r>
              <a:rPr lang="nl" sz="1200">
                <a:solidFill>
                  <a:schemeClr val="dk1"/>
                </a:solidFill>
              </a:rPr>
              <a:t>(alle werven/studies)</a:t>
            </a:r>
            <a:endParaRPr sz="1200">
              <a:solidFill>
                <a:schemeClr val="dk1"/>
              </a:solidFill>
            </a:endParaRPr>
          </a:p>
          <a:p>
            <a:pPr indent="-294299" lvl="0" marL="540000" rtl="0" algn="l">
              <a:lnSpc>
                <a:spcPct val="115000"/>
              </a:lnSpc>
              <a:spcBef>
                <a:spcPts val="0"/>
              </a:spcBef>
              <a:spcAft>
                <a:spcPts val="0"/>
              </a:spcAft>
              <a:buClr>
                <a:schemeClr val="dk1"/>
              </a:buClr>
              <a:buSzPts val="1800"/>
              <a:buFont typeface="Calibri"/>
              <a:buChar char="●"/>
            </a:pPr>
            <a:r>
              <a:rPr lang="nl" sz="1800">
                <a:solidFill>
                  <a:schemeClr val="dk1"/>
                </a:solidFill>
                <a:highlight>
                  <a:srgbClr val="FFFFFF"/>
                </a:highlight>
              </a:rPr>
              <a:t>Nieuwsbrief </a:t>
            </a:r>
            <a:r>
              <a:rPr lang="nl" sz="1800">
                <a:solidFill>
                  <a:srgbClr val="DB6C30"/>
                </a:solidFill>
                <a:highlight>
                  <a:srgbClr val="FFFFFF"/>
                </a:highlight>
              </a:rPr>
              <a:t>(vergeet je niet in te schrijven)</a:t>
            </a:r>
            <a:endParaRPr sz="1800">
              <a:solidFill>
                <a:srgbClr val="DB6C30"/>
              </a:solidFill>
              <a:highlight>
                <a:srgbClr val="FFFFFF"/>
              </a:highlight>
            </a:endParaRPr>
          </a:p>
          <a:p>
            <a:pPr indent="-294299" lvl="0" marL="540000" rtl="0" algn="l">
              <a:lnSpc>
                <a:spcPct val="115000"/>
              </a:lnSpc>
              <a:spcBef>
                <a:spcPts val="0"/>
              </a:spcBef>
              <a:spcAft>
                <a:spcPts val="0"/>
              </a:spcAft>
              <a:buClr>
                <a:schemeClr val="dk1"/>
              </a:buClr>
              <a:buSzPts val="1800"/>
              <a:buFont typeface="Calibri"/>
              <a:buChar char="●"/>
            </a:pPr>
            <a:r>
              <a:rPr lang="nl" sz="1800">
                <a:solidFill>
                  <a:schemeClr val="dk1"/>
                </a:solidFill>
                <a:highlight>
                  <a:schemeClr val="lt1"/>
                </a:highlight>
              </a:rPr>
              <a:t>Bewonersbrieven als het concreter wordt</a:t>
            </a:r>
            <a:endParaRPr sz="1800">
              <a:solidFill>
                <a:srgbClr val="DB6C30"/>
              </a:solidFill>
              <a:highlight>
                <a:srgbClr val="FFFFFF"/>
              </a:highlight>
            </a:endParaRPr>
          </a:p>
          <a:p>
            <a:pPr indent="-294299" lvl="0" marL="540000" rtl="0" algn="l">
              <a:lnSpc>
                <a:spcPct val="115000"/>
              </a:lnSpc>
              <a:spcBef>
                <a:spcPts val="0"/>
              </a:spcBef>
              <a:spcAft>
                <a:spcPts val="0"/>
              </a:spcAft>
              <a:buClr>
                <a:schemeClr val="dk1"/>
              </a:buClr>
              <a:buSzPts val="1800"/>
              <a:buFont typeface="Arial"/>
              <a:buChar char="●"/>
            </a:pPr>
            <a:r>
              <a:rPr lang="nl" sz="1800">
                <a:solidFill>
                  <a:schemeClr val="dk1"/>
                </a:solidFill>
                <a:highlight>
                  <a:srgbClr val="FFFFFF"/>
                </a:highlight>
              </a:rPr>
              <a:t>Gemeentelijke kanalen</a:t>
            </a:r>
            <a:endParaRPr sz="1800">
              <a:solidFill>
                <a:schemeClr val="dk1"/>
              </a:solidFill>
              <a:highlight>
                <a:srgbClr val="FFFFFF"/>
              </a:highlight>
            </a:endParaRPr>
          </a:p>
          <a:p>
            <a:pPr indent="-294299" lvl="0" marL="540000" rtl="0" algn="l">
              <a:lnSpc>
                <a:spcPct val="115000"/>
              </a:lnSpc>
              <a:spcBef>
                <a:spcPts val="0"/>
              </a:spcBef>
              <a:spcAft>
                <a:spcPts val="0"/>
              </a:spcAft>
              <a:buClr>
                <a:schemeClr val="dk1"/>
              </a:buClr>
              <a:buSzPts val="1800"/>
              <a:buFont typeface="Arial"/>
              <a:buChar char="●"/>
            </a:pPr>
            <a:r>
              <a:rPr lang="nl" sz="1800">
                <a:solidFill>
                  <a:schemeClr val="dk1"/>
                </a:solidFill>
                <a:highlight>
                  <a:schemeClr val="lt1"/>
                </a:highlight>
              </a:rPr>
              <a:t>Nieuw infomoment voor start werken</a:t>
            </a:r>
            <a:endParaRPr sz="1800">
              <a:solidFill>
                <a:schemeClr val="dk1"/>
              </a:solidFill>
              <a:highlight>
                <a:srgbClr val="FFFFFF"/>
              </a:highlight>
            </a:endParaRPr>
          </a:p>
          <a:p>
            <a:pPr indent="-294299" lvl="0" marL="540000" rtl="0" algn="l">
              <a:lnSpc>
                <a:spcPct val="115000"/>
              </a:lnSpc>
              <a:spcBef>
                <a:spcPts val="0"/>
              </a:spcBef>
              <a:spcAft>
                <a:spcPts val="0"/>
              </a:spcAft>
              <a:buClr>
                <a:schemeClr val="dk1"/>
              </a:buClr>
              <a:buSzPts val="1800"/>
              <a:buFont typeface="Arial"/>
              <a:buChar char="●"/>
            </a:pPr>
            <a:r>
              <a:rPr lang="nl" sz="1800">
                <a:solidFill>
                  <a:schemeClr val="dk1"/>
                </a:solidFill>
                <a:highlight>
                  <a:srgbClr val="FFFFFF"/>
                </a:highlight>
              </a:rPr>
              <a:t>Via social media</a:t>
            </a:r>
            <a:endParaRPr sz="1800">
              <a:solidFill>
                <a:schemeClr val="dk1"/>
              </a:solidFill>
              <a:highlight>
                <a:srgbClr val="FFFFFF"/>
              </a:highlight>
            </a:endParaRPr>
          </a:p>
        </p:txBody>
      </p:sp>
      <p:sp>
        <p:nvSpPr>
          <p:cNvPr id="407" name="Google Shape;407;p53"/>
          <p:cNvSpPr txBox="1"/>
          <p:nvPr>
            <p:ph idx="2" type="subTitle"/>
          </p:nvPr>
        </p:nvSpPr>
        <p:spPr>
          <a:xfrm>
            <a:off x="3243600" y="808800"/>
            <a:ext cx="56148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telkens bij grote mijlpalen voor het project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4"/>
          <p:cNvPicPr preferRelativeResize="0"/>
          <p:nvPr/>
        </p:nvPicPr>
        <p:blipFill>
          <a:blip r:embed="rId3">
            <a:alphaModFix/>
          </a:blip>
          <a:stretch>
            <a:fillRect/>
          </a:stretch>
        </p:blipFill>
        <p:spPr>
          <a:xfrm>
            <a:off x="0" y="0"/>
            <a:ext cx="9144000" cy="5143494"/>
          </a:xfrm>
          <a:prstGeom prst="rect">
            <a:avLst/>
          </a:prstGeom>
          <a:noFill/>
          <a:ln>
            <a:noFill/>
          </a:ln>
        </p:spPr>
      </p:pic>
      <p:sp>
        <p:nvSpPr>
          <p:cNvPr id="413" name="Google Shape;413;p54"/>
          <p:cNvSpPr txBox="1"/>
          <p:nvPr>
            <p:ph type="title"/>
          </p:nvPr>
        </p:nvSpPr>
        <p:spPr>
          <a:xfrm>
            <a:off x="3245800" y="0"/>
            <a:ext cx="35049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a:t>Communicatie</a:t>
            </a:r>
            <a:endParaRPr sz="3600">
              <a:latin typeface="Calibri"/>
              <a:ea typeface="Calibri"/>
              <a:cs typeface="Calibri"/>
              <a:sym typeface="Calibri"/>
            </a:endParaRPr>
          </a:p>
        </p:txBody>
      </p:sp>
      <p:sp>
        <p:nvSpPr>
          <p:cNvPr id="414" name="Google Shape;414;p54"/>
          <p:cNvSpPr/>
          <p:nvPr/>
        </p:nvSpPr>
        <p:spPr>
          <a:xfrm>
            <a:off x="4389525" y="1198050"/>
            <a:ext cx="4616700" cy="3170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54"/>
          <p:cNvPicPr preferRelativeResize="0"/>
          <p:nvPr/>
        </p:nvPicPr>
        <p:blipFill>
          <a:blip r:embed="rId4">
            <a:alphaModFix/>
          </a:blip>
          <a:stretch>
            <a:fillRect/>
          </a:stretch>
        </p:blipFill>
        <p:spPr>
          <a:xfrm>
            <a:off x="4392600" y="4052150"/>
            <a:ext cx="358800" cy="358800"/>
          </a:xfrm>
          <a:prstGeom prst="rect">
            <a:avLst/>
          </a:prstGeom>
          <a:noFill/>
          <a:ln>
            <a:noFill/>
          </a:ln>
        </p:spPr>
      </p:pic>
      <p:pic>
        <p:nvPicPr>
          <p:cNvPr id="416" name="Google Shape;416;p54"/>
          <p:cNvPicPr preferRelativeResize="0"/>
          <p:nvPr/>
        </p:nvPicPr>
        <p:blipFill>
          <a:blip r:embed="rId5">
            <a:alphaModFix/>
          </a:blip>
          <a:stretch>
            <a:fillRect/>
          </a:stretch>
        </p:blipFill>
        <p:spPr>
          <a:xfrm>
            <a:off x="4954725" y="4052150"/>
            <a:ext cx="358800" cy="358800"/>
          </a:xfrm>
          <a:prstGeom prst="rect">
            <a:avLst/>
          </a:prstGeom>
          <a:noFill/>
          <a:ln>
            <a:noFill/>
          </a:ln>
        </p:spPr>
      </p:pic>
      <p:pic>
        <p:nvPicPr>
          <p:cNvPr id="417" name="Google Shape;417;p54"/>
          <p:cNvPicPr preferRelativeResize="0"/>
          <p:nvPr/>
        </p:nvPicPr>
        <p:blipFill>
          <a:blip r:embed="rId6">
            <a:alphaModFix/>
          </a:blip>
          <a:stretch>
            <a:fillRect/>
          </a:stretch>
        </p:blipFill>
        <p:spPr>
          <a:xfrm>
            <a:off x="6154875" y="4052150"/>
            <a:ext cx="358800" cy="358800"/>
          </a:xfrm>
          <a:prstGeom prst="rect">
            <a:avLst/>
          </a:prstGeom>
          <a:noFill/>
          <a:ln>
            <a:noFill/>
          </a:ln>
        </p:spPr>
      </p:pic>
      <p:pic>
        <p:nvPicPr>
          <p:cNvPr id="418" name="Google Shape;418;p54"/>
          <p:cNvPicPr preferRelativeResize="0"/>
          <p:nvPr/>
        </p:nvPicPr>
        <p:blipFill>
          <a:blip r:embed="rId7">
            <a:alphaModFix/>
          </a:blip>
          <a:stretch>
            <a:fillRect/>
          </a:stretch>
        </p:blipFill>
        <p:spPr>
          <a:xfrm>
            <a:off x="5578375" y="4052150"/>
            <a:ext cx="358800" cy="358800"/>
          </a:xfrm>
          <a:prstGeom prst="rect">
            <a:avLst/>
          </a:prstGeom>
          <a:noFill/>
          <a:ln>
            <a:noFill/>
          </a:ln>
        </p:spPr>
      </p:pic>
      <p:sp>
        <p:nvSpPr>
          <p:cNvPr id="419" name="Google Shape;419;p54"/>
          <p:cNvSpPr txBox="1"/>
          <p:nvPr>
            <p:ph idx="1" type="body"/>
          </p:nvPr>
        </p:nvSpPr>
        <p:spPr>
          <a:xfrm>
            <a:off x="4040025" y="1364100"/>
            <a:ext cx="5103900" cy="3779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nl" sz="1800"/>
              <a:t>contact</a:t>
            </a:r>
            <a:r>
              <a:rPr b="1" lang="nl" sz="1800"/>
              <a:t>:</a:t>
            </a:r>
            <a:r>
              <a:rPr b="1" lang="nl" sz="1800">
                <a:solidFill>
                  <a:srgbClr val="666666"/>
                </a:solidFill>
                <a:latin typeface="Calibri"/>
                <a:ea typeface="Calibri"/>
                <a:cs typeface="Calibri"/>
                <a:sym typeface="Calibri"/>
              </a:rPr>
              <a:t> </a:t>
            </a:r>
            <a:endParaRPr sz="1400">
              <a:highlight>
                <a:srgbClr val="FFFFFF"/>
              </a:highlight>
            </a:endParaRPr>
          </a:p>
          <a:p>
            <a:pPr indent="-342900" lvl="0" marL="457200" rtl="0" algn="l">
              <a:lnSpc>
                <a:spcPct val="140000"/>
              </a:lnSpc>
              <a:spcBef>
                <a:spcPts val="0"/>
              </a:spcBef>
              <a:spcAft>
                <a:spcPts val="0"/>
              </a:spcAft>
              <a:buClr>
                <a:schemeClr val="dk1"/>
              </a:buClr>
              <a:buSzPts val="1800"/>
              <a:buChar char="•"/>
            </a:pPr>
            <a:r>
              <a:rPr b="1" lang="nl">
                <a:solidFill>
                  <a:schemeClr val="dk1"/>
                </a:solidFill>
              </a:rPr>
              <a:t>Wegen en Verkeer Vlaams-Brabant</a:t>
            </a:r>
            <a:endParaRPr b="1">
              <a:solidFill>
                <a:schemeClr val="dk1"/>
              </a:solidFill>
            </a:endParaRPr>
          </a:p>
          <a:p>
            <a:pPr indent="0" lvl="0" marL="457200" rtl="0" algn="l">
              <a:lnSpc>
                <a:spcPct val="115000"/>
              </a:lnSpc>
              <a:spcBef>
                <a:spcPts val="0"/>
              </a:spcBef>
              <a:spcAft>
                <a:spcPts val="0"/>
              </a:spcAft>
              <a:buNone/>
            </a:pPr>
            <a:r>
              <a:rPr b="1" lang="nl" sz="1800">
                <a:solidFill>
                  <a:schemeClr val="dk1"/>
                </a:solidFill>
              </a:rPr>
              <a:t>Telefoon</a:t>
            </a:r>
            <a:endParaRPr b="1" sz="1800">
              <a:solidFill>
                <a:schemeClr val="dk1"/>
              </a:solidFill>
            </a:endParaRPr>
          </a:p>
          <a:p>
            <a:pPr indent="0" lvl="0" marL="457200" rtl="0" algn="l">
              <a:lnSpc>
                <a:spcPct val="140000"/>
              </a:lnSpc>
              <a:spcBef>
                <a:spcPts val="0"/>
              </a:spcBef>
              <a:spcAft>
                <a:spcPts val="0"/>
              </a:spcAft>
              <a:buNone/>
            </a:pPr>
            <a:r>
              <a:rPr lang="nl" sz="1800">
                <a:solidFill>
                  <a:srgbClr val="B35F35"/>
                </a:solidFill>
              </a:rPr>
              <a:t>016 66 57 50</a:t>
            </a:r>
            <a:endParaRPr sz="1800">
              <a:solidFill>
                <a:srgbClr val="B35F35"/>
              </a:solidFill>
            </a:endParaRPr>
          </a:p>
          <a:p>
            <a:pPr indent="0" lvl="0" marL="457200" rtl="0" algn="l">
              <a:lnSpc>
                <a:spcPct val="115000"/>
              </a:lnSpc>
              <a:spcBef>
                <a:spcPts val="0"/>
              </a:spcBef>
              <a:spcAft>
                <a:spcPts val="0"/>
              </a:spcAft>
              <a:buNone/>
            </a:pPr>
            <a:r>
              <a:rPr b="1" lang="nl" sz="1800">
                <a:solidFill>
                  <a:schemeClr val="dk1"/>
                </a:solidFill>
              </a:rPr>
              <a:t>Klantendienst</a:t>
            </a:r>
            <a:endParaRPr b="1" sz="1800">
              <a:solidFill>
                <a:schemeClr val="dk1"/>
              </a:solidFill>
            </a:endParaRPr>
          </a:p>
          <a:p>
            <a:pPr indent="0" lvl="0" marL="457200" rtl="0" algn="l">
              <a:lnSpc>
                <a:spcPct val="115000"/>
              </a:lnSpc>
              <a:spcBef>
                <a:spcPts val="0"/>
              </a:spcBef>
              <a:spcAft>
                <a:spcPts val="1200"/>
              </a:spcAft>
              <a:buNone/>
            </a:pPr>
            <a:r>
              <a:rPr lang="nl" sz="1800">
                <a:solidFill>
                  <a:srgbClr val="B35F35"/>
                </a:solidFill>
                <a:uFill>
                  <a:noFill/>
                </a:uFill>
                <a:hlinkClick r:id="rId8">
                  <a:extLst>
                    <a:ext uri="{A12FA001-AC4F-418D-AE19-62706E023703}">
                      <ahyp:hlinkClr val="tx"/>
                    </a:ext>
                  </a:extLst>
                </a:hlinkClick>
              </a:rPr>
              <a:t>https://www.meldpuntwegen.be/</a:t>
            </a:r>
            <a:endParaRPr sz="2500">
              <a:solidFill>
                <a:schemeClr val="dk1"/>
              </a:solidFill>
              <a:highlight>
                <a:srgbClr val="FFFFFF"/>
              </a:highlight>
            </a:endParaRPr>
          </a:p>
        </p:txBody>
      </p:sp>
      <p:sp>
        <p:nvSpPr>
          <p:cNvPr id="420" name="Google Shape;420;p54"/>
          <p:cNvSpPr txBox="1"/>
          <p:nvPr>
            <p:ph idx="2" type="subTitle"/>
          </p:nvPr>
        </p:nvSpPr>
        <p:spPr>
          <a:xfrm>
            <a:off x="3243600" y="808800"/>
            <a:ext cx="56148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als je nog met vragen blijft zitten: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55"/>
          <p:cNvPicPr preferRelativeResize="0"/>
          <p:nvPr/>
        </p:nvPicPr>
        <p:blipFill>
          <a:blip r:embed="rId3">
            <a:alphaModFix/>
          </a:blip>
          <a:stretch>
            <a:fillRect/>
          </a:stretch>
        </p:blipFill>
        <p:spPr>
          <a:xfrm>
            <a:off x="-49100" y="0"/>
            <a:ext cx="9144000" cy="5143494"/>
          </a:xfrm>
          <a:prstGeom prst="rect">
            <a:avLst/>
          </a:prstGeom>
          <a:noFill/>
          <a:ln>
            <a:noFill/>
          </a:ln>
        </p:spPr>
      </p:pic>
      <p:sp>
        <p:nvSpPr>
          <p:cNvPr id="426" name="Google Shape;426;p55"/>
          <p:cNvSpPr txBox="1"/>
          <p:nvPr>
            <p:ph type="title"/>
          </p:nvPr>
        </p:nvSpPr>
        <p:spPr>
          <a:xfrm>
            <a:off x="549600" y="0"/>
            <a:ext cx="7133400" cy="80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a:t>Bedankt voor jullie aandacht</a:t>
            </a:r>
            <a:endParaRPr sz="36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ph idx="1" type="subTitle"/>
          </p:nvPr>
        </p:nvSpPr>
        <p:spPr>
          <a:xfrm>
            <a:off x="3876825" y="1197900"/>
            <a:ext cx="5219400" cy="3945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sz="1400">
              <a:latin typeface="Calibri"/>
              <a:ea typeface="Calibri"/>
              <a:cs typeface="Calibri"/>
              <a:sym typeface="Calibri"/>
            </a:endParaRPr>
          </a:p>
          <a:p>
            <a:pPr indent="0" lvl="0" marL="457200" rtl="0" algn="l">
              <a:spcBef>
                <a:spcPts val="600"/>
              </a:spcBef>
              <a:spcAft>
                <a:spcPts val="0"/>
              </a:spcAft>
              <a:buNone/>
            </a:pPr>
            <a:br>
              <a:rPr lang="nl" sz="1100">
                <a:solidFill>
                  <a:schemeClr val="dk1"/>
                </a:solidFill>
              </a:rPr>
            </a:br>
            <a:endParaRPr sz="1400"/>
          </a:p>
          <a:p>
            <a:pPr indent="0" lvl="0" marL="457200" rtl="0" algn="l">
              <a:spcBef>
                <a:spcPts val="600"/>
              </a:spcBef>
              <a:spcAft>
                <a:spcPts val="0"/>
              </a:spcAft>
              <a:buNone/>
            </a:pPr>
            <a:r>
              <a:t/>
            </a:r>
            <a:endParaRPr sz="1400">
              <a:latin typeface="Calibri"/>
              <a:ea typeface="Calibri"/>
              <a:cs typeface="Calibri"/>
              <a:sym typeface="Calibri"/>
            </a:endParaRPr>
          </a:p>
        </p:txBody>
      </p:sp>
      <p:sp>
        <p:nvSpPr>
          <p:cNvPr id="130" name="Google Shape;130;p20"/>
          <p:cNvSpPr txBox="1"/>
          <p:nvPr>
            <p:ph idx="2" type="ctrTitle"/>
          </p:nvPr>
        </p:nvSpPr>
        <p:spPr>
          <a:xfrm>
            <a:off x="385950" y="2345400"/>
            <a:ext cx="3153600" cy="36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b="0" lang="nl" sz="1500"/>
            </a:br>
            <a:endParaRPr b="0" sz="1500"/>
          </a:p>
        </p:txBody>
      </p:sp>
      <p:sp>
        <p:nvSpPr>
          <p:cNvPr id="131" name="Google Shape;131;p20"/>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a:t>Historiek en </a:t>
            </a:r>
            <a:br>
              <a:rPr lang="nl"/>
            </a:br>
            <a:r>
              <a:rPr lang="nl"/>
              <a:t>stand van zaken</a:t>
            </a:r>
            <a:endParaRPr/>
          </a:p>
        </p:txBody>
      </p:sp>
      <p:sp>
        <p:nvSpPr>
          <p:cNvPr id="132" name="Google Shape;132;p20"/>
          <p:cNvSpPr txBox="1"/>
          <p:nvPr>
            <p:ph idx="1" type="subTitle"/>
          </p:nvPr>
        </p:nvSpPr>
        <p:spPr>
          <a:xfrm>
            <a:off x="3876825" y="666750"/>
            <a:ext cx="5219400" cy="44766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nl" sz="2400">
                <a:solidFill>
                  <a:schemeClr val="dk2"/>
                </a:solidFill>
              </a:rPr>
              <a:t>Uitbreiding naar</a:t>
            </a:r>
            <a:r>
              <a:rPr lang="nl" sz="2400">
                <a:solidFill>
                  <a:schemeClr val="dk2"/>
                </a:solidFill>
              </a:rPr>
              <a:t> volledige herinrichting:</a:t>
            </a:r>
            <a:endParaRPr sz="1600">
              <a:solidFill>
                <a:schemeClr val="dk1"/>
              </a:solidFill>
            </a:endParaRPr>
          </a:p>
          <a:p>
            <a:pPr indent="-323850" lvl="1" marL="914400" rtl="0" algn="l">
              <a:spcBef>
                <a:spcPts val="600"/>
              </a:spcBef>
              <a:spcAft>
                <a:spcPts val="0"/>
              </a:spcAft>
              <a:buSzPts val="1500"/>
              <a:buFont typeface="Calibri"/>
              <a:buChar char="○"/>
            </a:pPr>
            <a:r>
              <a:rPr lang="nl">
                <a:latin typeface="Calibri"/>
                <a:ea typeface="Calibri"/>
                <a:cs typeface="Calibri"/>
                <a:sym typeface="Calibri"/>
              </a:rPr>
              <a:t>Fietspadendossier via een subsidieregeling en doortocht Roosbeek</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lang="nl">
                <a:latin typeface="Calibri"/>
                <a:ea typeface="Calibri"/>
                <a:cs typeface="Calibri"/>
                <a:sym typeface="Calibri"/>
              </a:rPr>
              <a:t>Studiebureau in 2008 aangesteld door gemeente</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lang="nl">
                <a:latin typeface="Calibri"/>
                <a:ea typeface="Calibri"/>
                <a:cs typeface="Calibri"/>
                <a:sym typeface="Calibri"/>
              </a:rPr>
              <a:t>Startnota met hoofdlijnen van het project</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lang="nl">
                <a:latin typeface="Calibri"/>
                <a:ea typeface="Calibri"/>
                <a:cs typeface="Calibri"/>
                <a:sym typeface="Calibri"/>
              </a:rPr>
              <a:t>Eerste besprekingen voor consensus met o.a. gemeente, politiezone, Wegen en Verkeer, De Lijn, Provinciebestuur,...</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lang="nl">
                <a:latin typeface="Calibri"/>
                <a:ea typeface="Calibri"/>
                <a:cs typeface="Calibri"/>
                <a:sym typeface="Calibri"/>
              </a:rPr>
              <a:t>Auditverslag van verkeersdeskundige &gt; opmerkingen en aanpassingen naar voorontwerp</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lang="nl">
                <a:latin typeface="Calibri"/>
                <a:ea typeface="Calibri"/>
                <a:cs typeface="Calibri"/>
                <a:sym typeface="Calibri"/>
              </a:rPr>
              <a:t>Voorontwerp mei</a:t>
            </a:r>
            <a:r>
              <a:rPr lang="nl">
                <a:latin typeface="Calibri"/>
                <a:ea typeface="Calibri"/>
                <a:cs typeface="Calibri"/>
                <a:sym typeface="Calibri"/>
              </a:rPr>
              <a:t> 2009 klaar</a:t>
            </a:r>
            <a:r>
              <a:rPr lang="nl">
                <a:latin typeface="Calibri"/>
                <a:ea typeface="Calibri"/>
                <a:cs typeface="Calibri"/>
                <a:sym typeface="Calibri"/>
              </a:rPr>
              <a:t> voor fietspaden en doortocht Roosbeek &gt; consensus in oktober 2010</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lang="nl">
                <a:latin typeface="Calibri"/>
                <a:ea typeface="Calibri"/>
                <a:cs typeface="Calibri"/>
                <a:sym typeface="Calibri"/>
              </a:rPr>
              <a:t>Extra module voor verlichtingsstudie in 2012 </a:t>
            </a:r>
            <a:endParaRPr>
              <a:latin typeface="Calibri"/>
              <a:ea typeface="Calibri"/>
              <a:cs typeface="Calibri"/>
              <a:sym typeface="Calibri"/>
            </a:endParaRPr>
          </a:p>
          <a:p>
            <a:pPr indent="0" lvl="0" marL="914400" rtl="0" algn="l">
              <a:spcBef>
                <a:spcPts val="600"/>
              </a:spcBef>
              <a:spcAft>
                <a:spcPts val="0"/>
              </a:spcAft>
              <a:buNone/>
            </a:pPr>
            <a:r>
              <a:rPr lang="nl" sz="1600">
                <a:solidFill>
                  <a:schemeClr val="dk1"/>
                </a:solidFill>
              </a:rPr>
              <a:t>…</a:t>
            </a:r>
            <a:endParaRPr sz="1600">
              <a:latin typeface="Calibri"/>
              <a:ea typeface="Calibri"/>
              <a:cs typeface="Calibri"/>
              <a:sym typeface="Calibri"/>
            </a:endParaRPr>
          </a:p>
          <a:p>
            <a:pPr indent="0" lvl="0" marL="457200" rtl="0" algn="l">
              <a:spcBef>
                <a:spcPts val="600"/>
              </a:spcBef>
              <a:spcAft>
                <a:spcPts val="0"/>
              </a:spcAft>
              <a:buNone/>
            </a:pPr>
            <a:r>
              <a:t/>
            </a:r>
            <a:endParaRPr sz="1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idx="1" type="subTitle"/>
          </p:nvPr>
        </p:nvSpPr>
        <p:spPr>
          <a:xfrm>
            <a:off x="3876825" y="1197900"/>
            <a:ext cx="5219400" cy="3945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sz="1400">
              <a:latin typeface="Calibri"/>
              <a:ea typeface="Calibri"/>
              <a:cs typeface="Calibri"/>
              <a:sym typeface="Calibri"/>
            </a:endParaRPr>
          </a:p>
          <a:p>
            <a:pPr indent="0" lvl="0" marL="457200" rtl="0" algn="l">
              <a:spcBef>
                <a:spcPts val="600"/>
              </a:spcBef>
              <a:spcAft>
                <a:spcPts val="0"/>
              </a:spcAft>
              <a:buNone/>
            </a:pPr>
            <a:br>
              <a:rPr lang="nl" sz="1100">
                <a:solidFill>
                  <a:schemeClr val="dk1"/>
                </a:solidFill>
              </a:rPr>
            </a:br>
            <a:endParaRPr sz="1400"/>
          </a:p>
          <a:p>
            <a:pPr indent="0" lvl="0" marL="457200" rtl="0" algn="l">
              <a:spcBef>
                <a:spcPts val="600"/>
              </a:spcBef>
              <a:spcAft>
                <a:spcPts val="0"/>
              </a:spcAft>
              <a:buNone/>
            </a:pPr>
            <a:r>
              <a:t/>
            </a:r>
            <a:endParaRPr sz="1400">
              <a:latin typeface="Calibri"/>
              <a:ea typeface="Calibri"/>
              <a:cs typeface="Calibri"/>
              <a:sym typeface="Calibri"/>
            </a:endParaRPr>
          </a:p>
        </p:txBody>
      </p:sp>
      <p:sp>
        <p:nvSpPr>
          <p:cNvPr id="138" name="Google Shape;138;p21"/>
          <p:cNvSpPr txBox="1"/>
          <p:nvPr>
            <p:ph idx="2" type="ctrTitle"/>
          </p:nvPr>
        </p:nvSpPr>
        <p:spPr>
          <a:xfrm>
            <a:off x="385950" y="2345400"/>
            <a:ext cx="3153600" cy="36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b="0" lang="nl" sz="1500"/>
            </a:br>
            <a:endParaRPr b="0" sz="1500"/>
          </a:p>
        </p:txBody>
      </p:sp>
      <p:sp>
        <p:nvSpPr>
          <p:cNvPr id="139" name="Google Shape;139;p21"/>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a:t>Historiek en </a:t>
            </a:r>
            <a:br>
              <a:rPr lang="nl"/>
            </a:br>
            <a:r>
              <a:rPr lang="nl"/>
              <a:t>stand van zaken</a:t>
            </a:r>
            <a:endParaRPr/>
          </a:p>
        </p:txBody>
      </p:sp>
      <p:sp>
        <p:nvSpPr>
          <p:cNvPr id="140" name="Google Shape;140;p21"/>
          <p:cNvSpPr txBox="1"/>
          <p:nvPr>
            <p:ph idx="1" type="subTitle"/>
          </p:nvPr>
        </p:nvSpPr>
        <p:spPr>
          <a:xfrm>
            <a:off x="3876825" y="666750"/>
            <a:ext cx="5419500" cy="44766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nl" sz="2400">
                <a:solidFill>
                  <a:schemeClr val="dk2"/>
                </a:solidFill>
              </a:rPr>
              <a:t>Uitbreiding naar volledige herinrichting:</a:t>
            </a:r>
            <a:endParaRPr sz="1600">
              <a:solidFill>
                <a:schemeClr val="dk1"/>
              </a:solidFill>
            </a:endParaRPr>
          </a:p>
          <a:p>
            <a:pPr indent="-323850" lvl="1" marL="914400" rtl="0" algn="l">
              <a:spcBef>
                <a:spcPts val="600"/>
              </a:spcBef>
              <a:spcAft>
                <a:spcPts val="0"/>
              </a:spcAft>
              <a:buSzPts val="1500"/>
              <a:buFont typeface="Calibri"/>
              <a:buChar char="○"/>
            </a:pPr>
            <a:r>
              <a:rPr lang="nl">
                <a:latin typeface="Calibri"/>
                <a:ea typeface="Calibri"/>
                <a:cs typeface="Calibri"/>
                <a:sym typeface="Calibri"/>
              </a:rPr>
              <a:t>Een eerste budgetraming bij het voorontwerp werd opgemaakt</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b="1" lang="nl">
                <a:latin typeface="Calibri"/>
                <a:ea typeface="Calibri"/>
                <a:cs typeface="Calibri"/>
                <a:sym typeface="Calibri"/>
              </a:rPr>
              <a:t>Bestaande subsidie voor de fietspaden loopt tot eind november dit jaar</a:t>
            </a:r>
            <a:r>
              <a:rPr lang="nl">
                <a:latin typeface="Calibri"/>
                <a:ea typeface="Calibri"/>
                <a:cs typeface="Calibri"/>
                <a:sym typeface="Calibri"/>
              </a:rPr>
              <a:t> &gt; verlenging voor subsidie is door gemeente aangevraagd  aan minister Peeters</a:t>
            </a:r>
            <a:endParaRPr>
              <a:latin typeface="Calibri"/>
              <a:ea typeface="Calibri"/>
              <a:cs typeface="Calibri"/>
              <a:sym typeface="Calibri"/>
            </a:endParaRPr>
          </a:p>
          <a:p>
            <a:pPr indent="-323850" lvl="1" marL="914400" rtl="0" algn="l">
              <a:spcBef>
                <a:spcPts val="0"/>
              </a:spcBef>
              <a:spcAft>
                <a:spcPts val="0"/>
              </a:spcAft>
              <a:buSzPts val="1500"/>
              <a:buFont typeface="Calibri"/>
              <a:buChar char="○"/>
            </a:pPr>
            <a:r>
              <a:rPr b="1" lang="nl">
                <a:latin typeface="Calibri"/>
                <a:ea typeface="Calibri"/>
                <a:cs typeface="Calibri"/>
                <a:sym typeface="Calibri"/>
              </a:rPr>
              <a:t>Laatste besprekingen naar finale projectnota</a:t>
            </a:r>
            <a:r>
              <a:rPr lang="nl">
                <a:latin typeface="Calibri"/>
                <a:ea typeface="Calibri"/>
                <a:cs typeface="Calibri"/>
                <a:sym typeface="Calibri"/>
              </a:rPr>
              <a:t> met o.a. gemeente, politiezone, Wegen en Verkeer, De Lijn, Provinciebestuur,... najaar 2022 / voorjaar 2023</a:t>
            </a:r>
            <a:endParaRPr>
              <a:latin typeface="Calibri"/>
              <a:ea typeface="Calibri"/>
              <a:cs typeface="Calibri"/>
              <a:sym typeface="Calibri"/>
            </a:endParaRPr>
          </a:p>
          <a:p>
            <a:pPr indent="-330200" lvl="1" marL="914400" rtl="0" algn="l">
              <a:spcBef>
                <a:spcPts val="0"/>
              </a:spcBef>
              <a:spcAft>
                <a:spcPts val="0"/>
              </a:spcAft>
              <a:buSzPts val="1600"/>
              <a:buFont typeface="Calibri"/>
              <a:buChar char="○"/>
            </a:pPr>
            <a:r>
              <a:rPr lang="nl">
                <a:latin typeface="Calibri"/>
                <a:ea typeface="Calibri"/>
                <a:cs typeface="Calibri"/>
                <a:sym typeface="Calibri"/>
              </a:rPr>
              <a:t>Ontwerp gefinaliseerd en herwerkt tot volwaardige herinrichting + onteigeningsplannen eerste twee fasen</a:t>
            </a:r>
            <a:endParaRPr>
              <a:latin typeface="Calibri"/>
              <a:ea typeface="Calibri"/>
              <a:cs typeface="Calibri"/>
              <a:sym typeface="Calibri"/>
            </a:endParaRPr>
          </a:p>
          <a:p>
            <a:pPr indent="-330200" lvl="1" marL="914400" rtl="0" algn="l">
              <a:spcBef>
                <a:spcPts val="0"/>
              </a:spcBef>
              <a:spcAft>
                <a:spcPts val="0"/>
              </a:spcAft>
              <a:buSzPts val="1600"/>
              <a:buFont typeface="Calibri"/>
              <a:buChar char="○"/>
            </a:pPr>
            <a:r>
              <a:rPr lang="nl">
                <a:latin typeface="Calibri"/>
                <a:ea typeface="Calibri"/>
                <a:cs typeface="Calibri"/>
                <a:sym typeface="Calibri"/>
              </a:rPr>
              <a:t>Wachten op vastleggingen kredieten/budget voor:</a:t>
            </a:r>
            <a:endParaRPr>
              <a:latin typeface="Calibri"/>
              <a:ea typeface="Calibri"/>
              <a:cs typeface="Calibri"/>
              <a:sym typeface="Calibri"/>
            </a:endParaRPr>
          </a:p>
          <a:p>
            <a:pPr indent="-330200" lvl="2" marL="1371600" rtl="0" algn="l">
              <a:spcBef>
                <a:spcPts val="0"/>
              </a:spcBef>
              <a:spcAft>
                <a:spcPts val="0"/>
              </a:spcAft>
              <a:buSzPts val="1600"/>
              <a:buFont typeface="Calibri"/>
              <a:buChar char="●"/>
            </a:pPr>
            <a:r>
              <a:rPr lang="nl">
                <a:latin typeface="Calibri"/>
                <a:ea typeface="Calibri"/>
                <a:cs typeface="Calibri"/>
                <a:sym typeface="Calibri"/>
              </a:rPr>
              <a:t>onteigeningen voortuinen en onbebouwde percelen</a:t>
            </a:r>
            <a:endParaRPr>
              <a:latin typeface="Calibri"/>
              <a:ea typeface="Calibri"/>
              <a:cs typeface="Calibri"/>
              <a:sym typeface="Calibri"/>
            </a:endParaRPr>
          </a:p>
          <a:p>
            <a:pPr indent="-330200" lvl="2" marL="1371600" rtl="0" algn="l">
              <a:spcBef>
                <a:spcPts val="0"/>
              </a:spcBef>
              <a:spcAft>
                <a:spcPts val="0"/>
              </a:spcAft>
              <a:buSzPts val="1600"/>
              <a:buFont typeface="Calibri"/>
              <a:buChar char="●"/>
            </a:pPr>
            <a:r>
              <a:rPr lang="nl">
                <a:latin typeface="Calibri"/>
                <a:ea typeface="Calibri"/>
                <a:cs typeface="Calibri"/>
                <a:sym typeface="Calibri"/>
              </a:rPr>
              <a:t>uitvoering van eerste twee fasen</a:t>
            </a:r>
            <a:br>
              <a:rPr lang="nl" sz="1600">
                <a:solidFill>
                  <a:schemeClr val="dk1"/>
                </a:solidFill>
                <a:latin typeface="Calibri"/>
                <a:ea typeface="Calibri"/>
                <a:cs typeface="Calibri"/>
                <a:sym typeface="Calibri"/>
              </a:rPr>
            </a:br>
            <a:endParaRPr sz="1600">
              <a:latin typeface="Calibri"/>
              <a:ea typeface="Calibri"/>
              <a:cs typeface="Calibri"/>
              <a:sym typeface="Calibri"/>
            </a:endParaRPr>
          </a:p>
          <a:p>
            <a:pPr indent="0" lvl="0" marL="457200" rtl="0" algn="l">
              <a:spcBef>
                <a:spcPts val="600"/>
              </a:spcBef>
              <a:spcAft>
                <a:spcPts val="0"/>
              </a:spcAft>
              <a:buNone/>
            </a:pPr>
            <a:r>
              <a:t/>
            </a:r>
            <a:endParaRPr sz="14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2"/>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Situering volledig traject</a:t>
            </a:r>
            <a:endParaRPr sz="3300">
              <a:latin typeface="Calibri"/>
              <a:ea typeface="Calibri"/>
              <a:cs typeface="Calibri"/>
              <a:sym typeface="Calibri"/>
            </a:endParaRPr>
          </a:p>
        </p:txBody>
      </p:sp>
      <p:pic>
        <p:nvPicPr>
          <p:cNvPr id="146" name="Google Shape;146;p22"/>
          <p:cNvPicPr preferRelativeResize="0"/>
          <p:nvPr/>
        </p:nvPicPr>
        <p:blipFill>
          <a:blip r:embed="rId3">
            <a:alphaModFix/>
          </a:blip>
          <a:stretch>
            <a:fillRect/>
          </a:stretch>
        </p:blipFill>
        <p:spPr>
          <a:xfrm>
            <a:off x="352225" y="625775"/>
            <a:ext cx="7880980" cy="4517725"/>
          </a:xfrm>
          <a:prstGeom prst="rect">
            <a:avLst/>
          </a:prstGeom>
          <a:noFill/>
          <a:ln>
            <a:noFill/>
          </a:ln>
        </p:spPr>
      </p:pic>
      <p:sp>
        <p:nvSpPr>
          <p:cNvPr id="147" name="Google Shape;147;p22"/>
          <p:cNvSpPr txBox="1"/>
          <p:nvPr>
            <p:ph idx="2" type="subTitle"/>
          </p:nvPr>
        </p:nvSpPr>
        <p:spPr>
          <a:xfrm>
            <a:off x="1184900" y="518250"/>
            <a:ext cx="7673700" cy="500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nl"/>
              <a:t>tussen grens met Lovenjoel (Bierbeek) </a:t>
            </a:r>
            <a:endParaRPr/>
          </a:p>
          <a:p>
            <a:pPr indent="0" lvl="0" marL="0" rtl="0" algn="r">
              <a:spcBef>
                <a:spcPts val="0"/>
              </a:spcBef>
              <a:spcAft>
                <a:spcPts val="0"/>
              </a:spcAft>
              <a:buNone/>
            </a:pPr>
            <a:r>
              <a:rPr lang="nl"/>
              <a:t>tot aan de grens met Kumtich (Tienen)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title"/>
          </p:nvPr>
        </p:nvSpPr>
        <p:spPr>
          <a:xfrm>
            <a:off x="2354800" y="79775"/>
            <a:ext cx="60636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3300"/>
              <a:t>Focus vandaag op</a:t>
            </a:r>
            <a:r>
              <a:rPr lang="nl" sz="3300"/>
              <a:t> fase 1 en 2</a:t>
            </a:r>
            <a:endParaRPr sz="3300">
              <a:latin typeface="Calibri"/>
              <a:ea typeface="Calibri"/>
              <a:cs typeface="Calibri"/>
              <a:sym typeface="Calibri"/>
            </a:endParaRPr>
          </a:p>
        </p:txBody>
      </p:sp>
      <p:pic>
        <p:nvPicPr>
          <p:cNvPr id="153" name="Google Shape;153;p23"/>
          <p:cNvPicPr preferRelativeResize="0"/>
          <p:nvPr/>
        </p:nvPicPr>
        <p:blipFill>
          <a:blip r:embed="rId3">
            <a:alphaModFix/>
          </a:blip>
          <a:stretch>
            <a:fillRect/>
          </a:stretch>
        </p:blipFill>
        <p:spPr>
          <a:xfrm>
            <a:off x="352225" y="625775"/>
            <a:ext cx="7880980" cy="4517725"/>
          </a:xfrm>
          <a:prstGeom prst="rect">
            <a:avLst/>
          </a:prstGeom>
          <a:noFill/>
          <a:ln>
            <a:noFill/>
          </a:ln>
        </p:spPr>
      </p:pic>
      <p:sp>
        <p:nvSpPr>
          <p:cNvPr id="154" name="Google Shape;154;p23"/>
          <p:cNvSpPr txBox="1"/>
          <p:nvPr>
            <p:ph idx="2" type="subTitle"/>
          </p:nvPr>
        </p:nvSpPr>
        <p:spPr>
          <a:xfrm>
            <a:off x="1184900" y="518250"/>
            <a:ext cx="7673700" cy="500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nl"/>
              <a:t>Vanaf</a:t>
            </a:r>
            <a:r>
              <a:rPr lang="nl"/>
              <a:t> de Stationsstraat tot en met de bebouwde kom van Roosbeek</a:t>
            </a:r>
            <a:endParaRPr/>
          </a:p>
        </p:txBody>
      </p:sp>
      <p:sp>
        <p:nvSpPr>
          <p:cNvPr id="155" name="Google Shape;155;p23"/>
          <p:cNvSpPr/>
          <p:nvPr/>
        </p:nvSpPr>
        <p:spPr>
          <a:xfrm>
            <a:off x="4691900" y="2732625"/>
            <a:ext cx="1731600" cy="1731600"/>
          </a:xfrm>
          <a:prstGeom prst="ellipse">
            <a:avLst/>
          </a:prstGeom>
          <a:no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idx="1" type="subTitle"/>
          </p:nvPr>
        </p:nvSpPr>
        <p:spPr>
          <a:xfrm>
            <a:off x="3876825" y="1197900"/>
            <a:ext cx="5219400" cy="39456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t/>
            </a:r>
            <a:endParaRPr sz="1400"/>
          </a:p>
          <a:p>
            <a:pPr indent="0" lvl="0" marL="457200" rtl="0" algn="l">
              <a:spcBef>
                <a:spcPts val="600"/>
              </a:spcBef>
              <a:spcAft>
                <a:spcPts val="0"/>
              </a:spcAft>
              <a:buNone/>
            </a:pPr>
            <a:r>
              <a:t/>
            </a:r>
            <a:endParaRPr sz="1400">
              <a:latin typeface="Calibri"/>
              <a:ea typeface="Calibri"/>
              <a:cs typeface="Calibri"/>
              <a:sym typeface="Calibri"/>
            </a:endParaRPr>
          </a:p>
        </p:txBody>
      </p:sp>
      <p:sp>
        <p:nvSpPr>
          <p:cNvPr id="161" name="Google Shape;161;p24"/>
          <p:cNvSpPr txBox="1"/>
          <p:nvPr>
            <p:ph idx="2" type="ctrTitle"/>
          </p:nvPr>
        </p:nvSpPr>
        <p:spPr>
          <a:xfrm>
            <a:off x="385950" y="2345400"/>
            <a:ext cx="3153600" cy="36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0" sz="1500">
              <a:solidFill>
                <a:schemeClr val="lt1"/>
              </a:solidFill>
            </a:endParaRPr>
          </a:p>
          <a:p>
            <a:pPr indent="0" lvl="0" marL="0" rtl="0" algn="l">
              <a:spcBef>
                <a:spcPts val="0"/>
              </a:spcBef>
              <a:spcAft>
                <a:spcPts val="0"/>
              </a:spcAft>
              <a:buNone/>
            </a:pPr>
            <a:r>
              <a:t/>
            </a:r>
            <a:endParaRPr b="0" sz="1500"/>
          </a:p>
        </p:txBody>
      </p:sp>
      <p:sp>
        <p:nvSpPr>
          <p:cNvPr id="162" name="Google Shape;162;p24"/>
          <p:cNvSpPr txBox="1"/>
          <p:nvPr>
            <p:ph idx="2" type="ctrTitle"/>
          </p:nvPr>
        </p:nvSpPr>
        <p:spPr>
          <a:xfrm>
            <a:off x="385950" y="1847700"/>
            <a:ext cx="3153600" cy="497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a:solidFill>
                  <a:schemeClr val="lt1"/>
                </a:solidFill>
              </a:rPr>
              <a:t>Hoe ziet dat nieuwe</a:t>
            </a:r>
            <a:endParaRPr>
              <a:solidFill>
                <a:schemeClr val="lt1"/>
              </a:solidFill>
            </a:endParaRPr>
          </a:p>
          <a:p>
            <a:pPr indent="0" lvl="0" marL="0" rtl="0" algn="l">
              <a:lnSpc>
                <a:spcPct val="150000"/>
              </a:lnSpc>
              <a:spcBef>
                <a:spcPts val="0"/>
              </a:spcBef>
              <a:spcAft>
                <a:spcPts val="0"/>
              </a:spcAft>
              <a:buClr>
                <a:schemeClr val="dk1"/>
              </a:buClr>
              <a:buSzPts val="1100"/>
              <a:buFont typeface="Arial"/>
              <a:buNone/>
            </a:pPr>
            <a:r>
              <a:rPr lang="nl">
                <a:solidFill>
                  <a:schemeClr val="lt1"/>
                </a:solidFill>
              </a:rPr>
              <a:t>ontwerp eruit?</a:t>
            </a:r>
            <a:endParaRPr>
              <a:solidFill>
                <a:schemeClr val="lt1"/>
              </a:solidFill>
            </a:endParaRPr>
          </a:p>
        </p:txBody>
      </p:sp>
      <p:pic>
        <p:nvPicPr>
          <p:cNvPr id="163" name="Google Shape;163;p24"/>
          <p:cNvPicPr preferRelativeResize="0"/>
          <p:nvPr/>
        </p:nvPicPr>
        <p:blipFill>
          <a:blip r:embed="rId3">
            <a:alphaModFix/>
          </a:blip>
          <a:stretch>
            <a:fillRect/>
          </a:stretch>
        </p:blipFill>
        <p:spPr>
          <a:xfrm>
            <a:off x="4024900" y="1987496"/>
            <a:ext cx="4769676" cy="1053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5"/>
          <p:cNvPicPr preferRelativeResize="0"/>
          <p:nvPr/>
        </p:nvPicPr>
        <p:blipFill>
          <a:blip r:embed="rId3">
            <a:alphaModFix/>
          </a:blip>
          <a:stretch>
            <a:fillRect/>
          </a:stretch>
        </p:blipFill>
        <p:spPr>
          <a:xfrm>
            <a:off x="0" y="0"/>
            <a:ext cx="7961700" cy="5143500"/>
          </a:xfrm>
          <a:prstGeom prst="rect">
            <a:avLst/>
          </a:prstGeom>
          <a:noFill/>
          <a:ln>
            <a:noFill/>
          </a:ln>
        </p:spPr>
      </p:pic>
      <p:sp>
        <p:nvSpPr>
          <p:cNvPr id="169" name="Google Shape;169;p25"/>
          <p:cNvSpPr txBox="1"/>
          <p:nvPr>
            <p:ph idx="1" type="body"/>
          </p:nvPr>
        </p:nvSpPr>
        <p:spPr>
          <a:xfrm>
            <a:off x="3610500" y="916425"/>
            <a:ext cx="5614800" cy="40146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nl" sz="2400">
                <a:solidFill>
                  <a:srgbClr val="DB6C30"/>
                </a:solidFill>
              </a:rPr>
              <a:t>T</a:t>
            </a:r>
            <a:r>
              <a:rPr b="1" lang="nl" sz="2400">
                <a:solidFill>
                  <a:srgbClr val="DB6C30"/>
                </a:solidFill>
                <a:latin typeface="Calibri"/>
                <a:ea typeface="Calibri"/>
                <a:cs typeface="Calibri"/>
                <a:sym typeface="Calibri"/>
              </a:rPr>
              <a:t>otale projectzone</a:t>
            </a:r>
            <a:r>
              <a:rPr b="1" lang="nl" sz="1800"/>
              <a:t>, herinrichting omvat:</a:t>
            </a:r>
            <a:r>
              <a:rPr b="1" lang="nl" sz="1800">
                <a:solidFill>
                  <a:srgbClr val="666666"/>
                </a:solidFill>
                <a:latin typeface="Calibri"/>
                <a:ea typeface="Calibri"/>
                <a:cs typeface="Calibri"/>
                <a:sym typeface="Calibri"/>
              </a:rPr>
              <a:t> </a:t>
            </a:r>
            <a:endParaRPr sz="1400">
              <a:highlight>
                <a:srgbClr val="FFFFFF"/>
              </a:highlight>
            </a:endParaRPr>
          </a:p>
          <a:p>
            <a:pPr indent="-336550" lvl="0" marL="596900" rtl="0" algn="l">
              <a:lnSpc>
                <a:spcPct val="115000"/>
              </a:lnSpc>
              <a:spcBef>
                <a:spcPts val="1000"/>
              </a:spcBef>
              <a:spcAft>
                <a:spcPts val="0"/>
              </a:spcAft>
              <a:buClr>
                <a:schemeClr val="dk1"/>
              </a:buClr>
              <a:buSzPts val="1700"/>
              <a:buFont typeface="Calibri"/>
              <a:buChar char="●"/>
            </a:pPr>
            <a:r>
              <a:rPr b="1" lang="nl">
                <a:solidFill>
                  <a:schemeClr val="dk1"/>
                </a:solidFill>
                <a:highlight>
                  <a:srgbClr val="FFFFFF"/>
                </a:highlight>
              </a:rPr>
              <a:t>Volledig gescheiden fietspaden</a:t>
            </a:r>
            <a:r>
              <a:rPr lang="nl">
                <a:solidFill>
                  <a:schemeClr val="dk1"/>
                </a:solidFill>
                <a:highlight>
                  <a:srgbClr val="FFFFFF"/>
                </a:highlight>
              </a:rPr>
              <a:t> buiten bebouwde kom (70 km/ u.) </a:t>
            </a:r>
            <a:r>
              <a:rPr lang="nl">
                <a:solidFill>
                  <a:schemeClr val="dk1"/>
                </a:solidFill>
                <a:highlight>
                  <a:srgbClr val="FFFFFF"/>
                </a:highlight>
              </a:rPr>
              <a:t>in </a:t>
            </a:r>
            <a:r>
              <a:rPr lang="nl">
                <a:solidFill>
                  <a:schemeClr val="dk1"/>
                </a:solidFill>
                <a:highlight>
                  <a:srgbClr val="FFFFFF"/>
                </a:highlight>
              </a:rPr>
              <a:t>beton </a:t>
            </a:r>
            <a:endParaRPr>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Arial"/>
              <a:buChar char="●"/>
            </a:pPr>
            <a:r>
              <a:rPr b="1" lang="nl">
                <a:solidFill>
                  <a:schemeClr val="dk1"/>
                </a:solidFill>
                <a:highlight>
                  <a:srgbClr val="FFFFFF"/>
                </a:highlight>
              </a:rPr>
              <a:t>Verhoogd aanliggende fietspaden</a:t>
            </a:r>
            <a:r>
              <a:rPr lang="nl">
                <a:solidFill>
                  <a:schemeClr val="dk1"/>
                </a:solidFill>
                <a:highlight>
                  <a:srgbClr val="FFFFFF"/>
                </a:highlight>
              </a:rPr>
              <a:t> binnen de bebouwde kom (50 km/u.)</a:t>
            </a:r>
            <a:endParaRPr>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Calibri"/>
              <a:buChar char="●"/>
            </a:pPr>
            <a:r>
              <a:rPr lang="nl">
                <a:solidFill>
                  <a:schemeClr val="dk1"/>
                </a:solidFill>
                <a:highlight>
                  <a:srgbClr val="FFFFFF"/>
                </a:highlight>
              </a:rPr>
              <a:t>Aanleg </a:t>
            </a:r>
            <a:r>
              <a:rPr b="1" lang="nl">
                <a:solidFill>
                  <a:schemeClr val="dk1"/>
                </a:solidFill>
                <a:highlight>
                  <a:srgbClr val="FFFFFF"/>
                </a:highlight>
              </a:rPr>
              <a:t>gescheiden rioleringsstelsel</a:t>
            </a:r>
            <a:endParaRPr b="1">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Calibri"/>
              <a:buChar char="●"/>
            </a:pPr>
            <a:r>
              <a:rPr b="1" lang="nl">
                <a:solidFill>
                  <a:schemeClr val="dk1"/>
                </a:solidFill>
                <a:highlight>
                  <a:schemeClr val="lt1"/>
                </a:highlight>
              </a:rPr>
              <a:t>Heraanleg van de rijweg</a:t>
            </a:r>
            <a:endParaRPr b="1">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Calibri"/>
              <a:buChar char="●"/>
            </a:pPr>
            <a:r>
              <a:rPr b="1" lang="nl">
                <a:solidFill>
                  <a:schemeClr val="dk1"/>
                </a:solidFill>
                <a:highlight>
                  <a:srgbClr val="FFFFFF"/>
                </a:highlight>
              </a:rPr>
              <a:t>Nieuwe voetpaden</a:t>
            </a:r>
            <a:r>
              <a:rPr lang="nl">
                <a:solidFill>
                  <a:schemeClr val="dk1"/>
                </a:solidFill>
                <a:highlight>
                  <a:srgbClr val="FFFFFF"/>
                </a:highlight>
              </a:rPr>
              <a:t> binnen bebouwde kom</a:t>
            </a:r>
            <a:endParaRPr>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Calibri"/>
              <a:buChar char="●"/>
            </a:pPr>
            <a:r>
              <a:rPr b="1" lang="nl">
                <a:solidFill>
                  <a:schemeClr val="dk1"/>
                </a:solidFill>
                <a:highlight>
                  <a:schemeClr val="lt1"/>
                </a:highlight>
              </a:rPr>
              <a:t>Herinrichting kruispunten</a:t>
            </a:r>
            <a:r>
              <a:rPr lang="nl">
                <a:solidFill>
                  <a:schemeClr val="dk1"/>
                </a:solidFill>
                <a:highlight>
                  <a:schemeClr val="lt1"/>
                </a:highlight>
              </a:rPr>
              <a:t> en </a:t>
            </a:r>
            <a:r>
              <a:rPr lang="nl">
                <a:solidFill>
                  <a:schemeClr val="dk1"/>
                </a:solidFill>
                <a:highlight>
                  <a:srgbClr val="FFFFFF"/>
                </a:highlight>
              </a:rPr>
              <a:t>omvorming bushaltes</a:t>
            </a:r>
            <a:endParaRPr>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Arial"/>
              <a:buChar char="●"/>
            </a:pPr>
            <a:r>
              <a:rPr lang="nl">
                <a:solidFill>
                  <a:schemeClr val="dk1"/>
                </a:solidFill>
                <a:highlight>
                  <a:srgbClr val="FFFFFF"/>
                </a:highlight>
              </a:rPr>
              <a:t>Vergroening en </a:t>
            </a:r>
            <a:r>
              <a:rPr b="1" lang="nl">
                <a:solidFill>
                  <a:schemeClr val="dk1"/>
                </a:solidFill>
                <a:highlight>
                  <a:srgbClr val="FFFFFF"/>
                </a:highlight>
              </a:rPr>
              <a:t>hermeandering Moergracht</a:t>
            </a:r>
            <a:r>
              <a:rPr lang="nl">
                <a:solidFill>
                  <a:schemeClr val="dk1"/>
                </a:solidFill>
                <a:highlight>
                  <a:srgbClr val="FFFFFF"/>
                </a:highlight>
              </a:rPr>
              <a:t> tegen wateroverlast</a:t>
            </a:r>
            <a:endParaRPr>
              <a:solidFill>
                <a:schemeClr val="dk1"/>
              </a:solidFill>
              <a:highlight>
                <a:srgbClr val="FFFFFF"/>
              </a:highlight>
            </a:endParaRPr>
          </a:p>
          <a:p>
            <a:pPr indent="-336550" lvl="0" marL="596900" rtl="0" algn="l">
              <a:lnSpc>
                <a:spcPct val="115000"/>
              </a:lnSpc>
              <a:spcBef>
                <a:spcPts val="0"/>
              </a:spcBef>
              <a:spcAft>
                <a:spcPts val="0"/>
              </a:spcAft>
              <a:buClr>
                <a:schemeClr val="dk1"/>
              </a:buClr>
              <a:buSzPts val="1700"/>
              <a:buFont typeface="Arial"/>
              <a:buChar char="●"/>
            </a:pPr>
            <a:r>
              <a:rPr lang="nl">
                <a:solidFill>
                  <a:schemeClr val="dk1"/>
                </a:solidFill>
                <a:highlight>
                  <a:srgbClr val="FFFFFF"/>
                </a:highlight>
              </a:rPr>
              <a:t>Aanpassing naar </a:t>
            </a:r>
            <a:r>
              <a:rPr b="1" lang="nl">
                <a:solidFill>
                  <a:schemeClr val="dk1"/>
                </a:solidFill>
                <a:highlight>
                  <a:srgbClr val="FFFFFF"/>
                </a:highlight>
              </a:rPr>
              <a:t>led-verlichting</a:t>
            </a:r>
            <a:endParaRPr b="1">
              <a:solidFill>
                <a:schemeClr val="dk1"/>
              </a:solidFill>
              <a:highlight>
                <a:srgbClr val="FFFFFF"/>
              </a:highlight>
            </a:endParaRPr>
          </a:p>
        </p:txBody>
      </p:sp>
      <p:sp>
        <p:nvSpPr>
          <p:cNvPr id="170" name="Google Shape;170;p25"/>
          <p:cNvSpPr txBox="1"/>
          <p:nvPr>
            <p:ph type="title"/>
          </p:nvPr>
        </p:nvSpPr>
        <p:spPr>
          <a:xfrm>
            <a:off x="3243600" y="79775"/>
            <a:ext cx="5174700" cy="54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300"/>
              <a:t>Ontwerp in een notendop</a:t>
            </a:r>
            <a:endParaRPr sz="3300">
              <a:latin typeface="Calibri"/>
              <a:ea typeface="Calibri"/>
              <a:cs typeface="Calibri"/>
              <a:sym typeface="Calibri"/>
            </a:endParaRPr>
          </a:p>
        </p:txBody>
      </p:sp>
      <p:sp>
        <p:nvSpPr>
          <p:cNvPr id="171" name="Google Shape;171;p25"/>
          <p:cNvSpPr txBox="1"/>
          <p:nvPr>
            <p:ph idx="2" type="subTitle"/>
          </p:nvPr>
        </p:nvSpPr>
        <p:spPr>
          <a:xfrm>
            <a:off x="3243600" y="518250"/>
            <a:ext cx="5614800" cy="5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a:t>met focus op fietsers en aangename, leefbare omgeving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wv_update">
  <a:themeElements>
    <a:clrScheme name="AWV_V2">
      <a:dk1>
        <a:srgbClr val="000000"/>
      </a:dk1>
      <a:lt1>
        <a:srgbClr val="FFFFFF"/>
      </a:lt1>
      <a:dk2>
        <a:srgbClr val="DB6C30"/>
      </a:dk2>
      <a:lt2>
        <a:srgbClr val="E7E6E6"/>
      </a:lt2>
      <a:accent1>
        <a:srgbClr val="F7902C"/>
      </a:accent1>
      <a:accent2>
        <a:srgbClr val="507B22"/>
      </a:accent2>
      <a:accent3>
        <a:srgbClr val="68A527"/>
      </a:accent3>
      <a:accent4>
        <a:srgbClr val="7DC130"/>
      </a:accent4>
      <a:accent5>
        <a:srgbClr val="0E5969"/>
      </a:accent5>
      <a:accent6>
        <a:srgbClr val="2089A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