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2" r:id="rId26"/>
    <p:sldId id="283" r:id="rId27"/>
    <p:sldId id="284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jxBMUwwzoVC++r41dEQkTb3WNB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5A94D1-3446-4D9C-B12E-2D95D32D58F4}">
  <a:tblStyle styleId="{845A94D1-3446-4D9C-B12E-2D95D32D58F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1"/>
  </p:normalViewPr>
  <p:slideViewPr>
    <p:cSldViewPr snapToGrid="0">
      <p:cViewPr varScale="1">
        <p:scale>
          <a:sx n="139" d="100"/>
          <a:sy n="139" d="100"/>
        </p:scale>
        <p:origin x="84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" name="Google Shape;3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BE"/>
              <a:t>SVZ fietsbrug meegeven!</a:t>
            </a:r>
            <a:endParaRPr/>
          </a:p>
        </p:txBody>
      </p:sp>
      <p:sp>
        <p:nvSpPr>
          <p:cNvPr id="96" name="Google Shape;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f4c70d09a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ef4c70d09a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f4c70d09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ef4c70d09a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6" name="Google Shape;14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ef4c70d09a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ef4c70d09a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f4c70d09a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ef4c70d09a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f4c70d09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ef4c70d09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" name="Google Shape;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5" name="Google Shape;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feerbeeld_awv">
  <p:cSld name="Titeldi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3"/>
          <p:cNvSpPr/>
          <p:nvPr/>
        </p:nvSpPr>
        <p:spPr>
          <a:xfrm flipH="1">
            <a:off x="6852900" y="4039712"/>
            <a:ext cx="2291100" cy="11037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23"/>
          <p:cNvSpPr/>
          <p:nvPr/>
        </p:nvSpPr>
        <p:spPr>
          <a:xfrm>
            <a:off x="7874876" y="0"/>
            <a:ext cx="1269000" cy="59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10;p2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4337" y="158713"/>
            <a:ext cx="976414" cy="414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ofdstuktitel eenvoudig 2 1">
  <p:cSld name="Hoofdstuktitel eenvoudig_2_1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/>
          <p:nvPr/>
        </p:nvSpPr>
        <p:spPr>
          <a:xfrm rot="5400000">
            <a:off x="1930988" y="-2022312"/>
            <a:ext cx="5282025" cy="9188125"/>
          </a:xfrm>
          <a:prstGeom prst="flowChartManualInpu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24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4337" y="158713"/>
            <a:ext cx="976414" cy="41470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4"/>
          <p:cNvSpPr txBox="1">
            <a:spLocks noGrp="1"/>
          </p:cNvSpPr>
          <p:nvPr>
            <p:ph type="ctrTitle"/>
          </p:nvPr>
        </p:nvSpPr>
        <p:spPr>
          <a:xfrm>
            <a:off x="1663000" y="597000"/>
            <a:ext cx="5724300" cy="25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subTitle" idx="1"/>
          </p:nvPr>
        </p:nvSpPr>
        <p:spPr>
          <a:xfrm>
            <a:off x="1663000" y="3105700"/>
            <a:ext cx="4482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>
  <p:cSld name="Titel en object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5"/>
          <p:cNvSpPr txBox="1">
            <a:spLocks noGrp="1"/>
          </p:cNvSpPr>
          <p:nvPr>
            <p:ph type="body" idx="1"/>
          </p:nvPr>
        </p:nvSpPr>
        <p:spPr>
          <a:xfrm>
            <a:off x="729000" y="1324300"/>
            <a:ext cx="7711800" cy="3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6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Calibri"/>
              <a:buChar char="•"/>
              <a:defRPr sz="17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Calibri"/>
              <a:buChar char="•"/>
              <a:defRPr sz="17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Calibri"/>
              <a:buChar char="•"/>
              <a:defRPr sz="15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Calibri"/>
              <a:buChar char="•"/>
              <a:defRPr sz="13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sldNum" idx="12"/>
          </p:nvPr>
        </p:nvSpPr>
        <p:spPr>
          <a:xfrm>
            <a:off x="8170479" y="4767263"/>
            <a:ext cx="810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2"/>
          </p:nvPr>
        </p:nvSpPr>
        <p:spPr>
          <a:xfrm>
            <a:off x="729000" y="808800"/>
            <a:ext cx="7024500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title"/>
          </p:nvPr>
        </p:nvSpPr>
        <p:spPr>
          <a:xfrm>
            <a:off x="729000" y="0"/>
            <a:ext cx="70245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5"/>
          <p:cNvSpPr/>
          <p:nvPr/>
        </p:nvSpPr>
        <p:spPr>
          <a:xfrm>
            <a:off x="0" y="0"/>
            <a:ext cx="290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25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4337" y="158713"/>
            <a:ext cx="976414" cy="414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ofdstuktitel eenvoudig 2 2 1">
  <p:cSld name="Hoofdstuktitel eenvoudig_2_2_1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6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4337" y="158713"/>
            <a:ext cx="976414" cy="41470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6"/>
          <p:cNvSpPr/>
          <p:nvPr/>
        </p:nvSpPr>
        <p:spPr>
          <a:xfrm>
            <a:off x="0" y="0"/>
            <a:ext cx="290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6"/>
          <p:cNvSpPr txBox="1">
            <a:spLocks noGrp="1"/>
          </p:cNvSpPr>
          <p:nvPr>
            <p:ph type="ctrTitle"/>
          </p:nvPr>
        </p:nvSpPr>
        <p:spPr>
          <a:xfrm>
            <a:off x="4257825" y="597000"/>
            <a:ext cx="4310400" cy="14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subTitle" idx="1"/>
          </p:nvPr>
        </p:nvSpPr>
        <p:spPr>
          <a:xfrm>
            <a:off x="4257825" y="1997600"/>
            <a:ext cx="4482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26"/>
          <p:cNvSpPr/>
          <p:nvPr/>
        </p:nvSpPr>
        <p:spPr>
          <a:xfrm rot="5400000">
            <a:off x="-424775" y="424775"/>
            <a:ext cx="5143500" cy="4293950"/>
          </a:xfrm>
          <a:prstGeom prst="flowChartManualInpu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6"/>
          <p:cNvSpPr txBox="1">
            <a:spLocks noGrp="1"/>
          </p:cNvSpPr>
          <p:nvPr>
            <p:ph type="ctrTitle" idx="2"/>
          </p:nvPr>
        </p:nvSpPr>
        <p:spPr>
          <a:xfrm>
            <a:off x="290700" y="812625"/>
            <a:ext cx="31536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subTitle" idx="3"/>
          </p:nvPr>
        </p:nvSpPr>
        <p:spPr>
          <a:xfrm>
            <a:off x="290700" y="1997600"/>
            <a:ext cx="3014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ofdstuktitel eenvoudig 2 1 1">
  <p:cSld name="Hoofdstuktitel eenvoudig_2_1_1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/>
          <p:nvPr/>
        </p:nvSpPr>
        <p:spPr>
          <a:xfrm rot="5400000">
            <a:off x="1930988" y="-2022312"/>
            <a:ext cx="5282025" cy="9188125"/>
          </a:xfrm>
          <a:prstGeom prst="flowChartManualInpu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27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4337" y="158713"/>
            <a:ext cx="976414" cy="41470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7"/>
          <p:cNvSpPr txBox="1">
            <a:spLocks noGrp="1"/>
          </p:cNvSpPr>
          <p:nvPr>
            <p:ph type="ctrTitle"/>
          </p:nvPr>
        </p:nvSpPr>
        <p:spPr>
          <a:xfrm>
            <a:off x="1663000" y="597000"/>
            <a:ext cx="5724300" cy="25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subTitle" idx="1"/>
          </p:nvPr>
        </p:nvSpPr>
        <p:spPr>
          <a:xfrm>
            <a:off x="1663000" y="3105700"/>
            <a:ext cx="4482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sldNum" idx="12"/>
          </p:nvPr>
        </p:nvSpPr>
        <p:spPr>
          <a:xfrm>
            <a:off x="8170479" y="4767263"/>
            <a:ext cx="810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14" r="3305"/>
          <a:stretch/>
        </p:blipFill>
        <p:spPr>
          <a:xfrm>
            <a:off x="0" y="0"/>
            <a:ext cx="9144005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"/>
          <p:cNvSpPr txBox="1">
            <a:spLocks noGrp="1"/>
          </p:cNvSpPr>
          <p:nvPr>
            <p:ph type="ctrTitle"/>
          </p:nvPr>
        </p:nvSpPr>
        <p:spPr>
          <a:xfrm>
            <a:off x="290700" y="448075"/>
            <a:ext cx="8762400" cy="1018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nl-BE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Even geduld.</a:t>
            </a:r>
            <a:br>
              <a:rPr lang="nl-BE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 infosessie start zo dadelijk. </a:t>
            </a:r>
            <a:endParaRPr sz="3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p1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1168" y="349650"/>
            <a:ext cx="1112832" cy="4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729000" y="0"/>
            <a:ext cx="70245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nl-BE"/>
              <a:t>Waarom?</a:t>
            </a:r>
            <a:endParaRPr/>
          </a:p>
        </p:txBody>
      </p:sp>
      <p:sp>
        <p:nvSpPr>
          <p:cNvPr id="99" name="Google Shape;99;p6"/>
          <p:cNvSpPr txBox="1"/>
          <p:nvPr/>
        </p:nvSpPr>
        <p:spPr>
          <a:xfrm>
            <a:off x="893592" y="897489"/>
            <a:ext cx="7024500" cy="312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Calibri"/>
              <a:buChar char="•"/>
            </a:pPr>
            <a:r>
              <a:rPr lang="nl-BE" sz="1800" b="1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Vlot autoverkeer</a:t>
            </a:r>
            <a:r>
              <a:rPr lang="nl-BE" sz="1800" b="0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: nieuwe configuratie zorgt voor betere doorstroming op het op- en afrittencomplex, met minder files op Expresweg (N382).</a:t>
            </a:r>
            <a:br>
              <a:rPr lang="nl-BE" sz="1800" b="0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Calibri"/>
              <a:buChar char="•"/>
            </a:pPr>
            <a:r>
              <a:rPr lang="nl-BE" sz="1800" b="1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Veilig autoverkeer</a:t>
            </a:r>
            <a:r>
              <a:rPr lang="nl-BE" sz="1800" b="0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: minder files op afritten van E17 zorgen voor veilig doorgaand verkeer op E17 richting Kortrijk en Gent.</a:t>
            </a:r>
            <a:br>
              <a:rPr lang="nl-BE" sz="1800" b="0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Calibri"/>
              <a:buChar char="•"/>
            </a:pPr>
            <a:r>
              <a:rPr lang="nl-BE" sz="1800" b="1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Veilig fietsen</a:t>
            </a:r>
            <a:r>
              <a:rPr lang="nl-BE" sz="1800" b="0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: niet meer over op- en afrittencomplex maar via apart traject via Flanders-Fieldweg en toekomstige fietsbrug over E17.</a:t>
            </a:r>
            <a:br>
              <a:rPr lang="nl-BE" sz="1800" b="0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729000" y="0"/>
            <a:ext cx="70245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nl-BE"/>
              <a:t>Vlot autoverkeer</a:t>
            </a:r>
            <a:endParaRPr/>
          </a:p>
        </p:txBody>
      </p:sp>
      <p:sp>
        <p:nvSpPr>
          <p:cNvPr id="105" name="Google Shape;105;p18"/>
          <p:cNvSpPr txBox="1"/>
          <p:nvPr/>
        </p:nvSpPr>
        <p:spPr>
          <a:xfrm>
            <a:off x="893592" y="897489"/>
            <a:ext cx="70245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Calibri"/>
              <a:buChar char="•"/>
            </a:pPr>
            <a:r>
              <a:rPr lang="nl-BE" sz="18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Minder verkeerslichten ter hoogte van op- en afrittencomplex.</a:t>
            </a:r>
            <a:endParaRPr sz="1500"/>
          </a:p>
          <a:p>
            <a:pPr marL="4572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Calibri"/>
              <a:buChar char="•"/>
            </a:pPr>
            <a:r>
              <a:rPr lang="nl-BE" sz="18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Heb je ‘groen’ aan een verkeerslicht, dan heb je aan het volgende verkeerslicht automatisch ook ‘groen’.</a:t>
            </a:r>
            <a:endParaRPr sz="1500"/>
          </a:p>
        </p:txBody>
      </p:sp>
      <p:pic>
        <p:nvPicPr>
          <p:cNvPr id="106" name="Google Shape;106;p18" descr="Afbeelding met lucht, buiten, licht, groen&#10;&#10;Automatisch gegenereerde beschrijving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5608" y="1979796"/>
            <a:ext cx="4663440" cy="29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729000" y="0"/>
            <a:ext cx="70245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nl-BE"/>
              <a:t>Veilig autoverkeer</a:t>
            </a:r>
            <a:endParaRPr/>
          </a:p>
        </p:txBody>
      </p:sp>
      <p:sp>
        <p:nvSpPr>
          <p:cNvPr id="112" name="Google Shape;112;p19"/>
          <p:cNvSpPr txBox="1"/>
          <p:nvPr/>
        </p:nvSpPr>
        <p:spPr>
          <a:xfrm>
            <a:off x="893592" y="897489"/>
            <a:ext cx="7363440" cy="112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Calibri"/>
              <a:buChar char="•"/>
            </a:pPr>
            <a:r>
              <a:rPr lang="nl-BE" sz="1800" b="0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Komende van de afrit, kom je nog maar 1 keer een verkeerslicht tegen.</a:t>
            </a:r>
            <a:endParaRPr sz="15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Calibri"/>
              <a:buChar char="•"/>
            </a:pPr>
            <a:r>
              <a:rPr lang="nl-BE" sz="1800" b="0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Zo verbetert de doorstr</a:t>
            </a:r>
            <a:r>
              <a:rPr lang="nl-BE" sz="1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oming</a:t>
            </a:r>
            <a:r>
              <a:rPr lang="nl-BE" sz="1800" b="0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op het complex, met minder files op de afritten van de E17 tot gevolg.</a:t>
            </a:r>
            <a:endParaRPr sz="1500" dirty="0"/>
          </a:p>
        </p:txBody>
      </p:sp>
      <p:pic>
        <p:nvPicPr>
          <p:cNvPr id="113" name="Google Shape;113;p19" descr="Afbeelding met weg, scène, gras, snelweg&#10;&#10;Automatisch gegenereerde beschrijving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7321" y="2025963"/>
            <a:ext cx="4700016" cy="2937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729000" y="0"/>
            <a:ext cx="70245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nl-BE"/>
              <a:t>Veilig fietsen</a:t>
            </a:r>
            <a:endParaRPr/>
          </a:p>
        </p:txBody>
      </p:sp>
      <p:sp>
        <p:nvSpPr>
          <p:cNvPr id="119" name="Google Shape;119;p20"/>
          <p:cNvSpPr txBox="1"/>
          <p:nvPr/>
        </p:nvSpPr>
        <p:spPr>
          <a:xfrm>
            <a:off x="893600" y="897500"/>
            <a:ext cx="7454872" cy="85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Calibri"/>
              <a:buChar char="•"/>
            </a:pPr>
            <a:r>
              <a:rPr lang="nl-BE" sz="1800" b="0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Geen fietspaden meer op het op- en afrittencomplex.</a:t>
            </a:r>
            <a:endParaRPr sz="15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Calibri"/>
              <a:buChar char="•"/>
            </a:pPr>
            <a:r>
              <a:rPr lang="nl-BE" sz="1800" b="0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Fietsverbinding via Flanders</a:t>
            </a:r>
            <a:r>
              <a:rPr lang="nl-BE" sz="1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nl-BE" sz="1800" b="0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Fieldweg en toekomstige fietsbrug over E17.</a:t>
            </a:r>
            <a:endParaRPr sz="1500" dirty="0"/>
          </a:p>
        </p:txBody>
      </p:sp>
      <p:pic>
        <p:nvPicPr>
          <p:cNvPr id="120" name="Google Shape;120;p20" descr="Afbeelding met tekst, lucht, buiten, scène&#10;&#10;Automatisch gegenereerde beschrijving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5948" y="1897147"/>
            <a:ext cx="3475094" cy="2171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 descr="Afbeelding met tekst, lucht, weg, scène&#10;&#10;Automatisch gegenereerde beschrijving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0844" y="1897143"/>
            <a:ext cx="3475094" cy="2171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f4c70d09a_0_80"/>
          <p:cNvSpPr txBox="1">
            <a:spLocks noGrp="1"/>
          </p:cNvSpPr>
          <p:nvPr>
            <p:ph type="ctrTitle"/>
          </p:nvPr>
        </p:nvSpPr>
        <p:spPr>
          <a:xfrm>
            <a:off x="4257825" y="597000"/>
            <a:ext cx="4310400" cy="14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BE"/>
              <a:t>Fasering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8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0" y="625772"/>
            <a:ext cx="6895530" cy="441257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8"/>
          <p:cNvSpPr txBox="1"/>
          <p:nvPr/>
        </p:nvSpPr>
        <p:spPr>
          <a:xfrm>
            <a:off x="180360" y="0"/>
            <a:ext cx="7024500" cy="62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065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nl-BE" sz="1400" b="1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nl-BE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kaart</a:t>
            </a:r>
            <a:br>
              <a:rPr lang="nl-BE" sz="1400" b="1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400" b="1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Werken in drie fases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title"/>
          </p:nvPr>
        </p:nvSpPr>
        <p:spPr>
          <a:xfrm>
            <a:off x="729000" y="256032"/>
            <a:ext cx="70245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nl-BE" dirty="0"/>
              <a:t>Planning (onder voorbehoud)</a:t>
            </a:r>
            <a:endParaRPr dirty="0"/>
          </a:p>
        </p:txBody>
      </p:sp>
      <p:graphicFrame>
        <p:nvGraphicFramePr>
          <p:cNvPr id="138" name="Google Shape;138;p29"/>
          <p:cNvGraphicFramePr/>
          <p:nvPr/>
        </p:nvGraphicFramePr>
        <p:xfrm>
          <a:off x="820441" y="1296546"/>
          <a:ext cx="7980275" cy="1899960"/>
        </p:xfrm>
        <a:graphic>
          <a:graphicData uri="http://schemas.openxmlformats.org/drawingml/2006/table">
            <a:tbl>
              <a:tblPr firstRow="1" bandRow="1">
                <a:noFill/>
                <a:tableStyleId>{845A94D1-3446-4D9C-B12E-2D95D32D58F4}</a:tableStyleId>
              </a:tblPr>
              <a:tblGrid>
                <a:gridCol w="84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1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6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Fase</a:t>
                      </a:r>
                      <a:endParaRPr sz="1600" b="1" u="none" strike="noStrike" cap="none">
                        <a:solidFill>
                          <a:srgbClr val="595959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BE" sz="16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Timing</a:t>
                      </a:r>
                      <a:endParaRPr sz="1600" b="1" u="none" strike="noStrike" cap="none">
                        <a:solidFill>
                          <a:srgbClr val="595959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BE" sz="16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Locatie</a:t>
                      </a:r>
                      <a:endParaRPr sz="1600" b="1" u="none" strike="noStrike" cap="none">
                        <a:solidFill>
                          <a:srgbClr val="595959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BE" sz="1600" b="1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Inhoud werken</a:t>
                      </a:r>
                      <a:endParaRPr sz="1600" b="1" u="none" strike="noStrike" cap="none">
                        <a:solidFill>
                          <a:srgbClr val="595959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BE" sz="1600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Fase 1</a:t>
                      </a:r>
                      <a:endParaRPr sz="1600" u="none" strike="noStrike" cap="none">
                        <a:solidFill>
                          <a:srgbClr val="595959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BE" sz="1600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 februari – 10 maart</a:t>
                      </a:r>
                      <a:endParaRPr sz="1600" u="none" strike="noStrike" cap="none">
                        <a:solidFill>
                          <a:srgbClr val="595959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600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Naast E17 en Expresweg</a:t>
                      </a:r>
                      <a:endParaRPr sz="1600" u="none" strike="noStrike" cap="none">
                        <a:solidFill>
                          <a:srgbClr val="595959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BE" sz="1600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Voorbereidende werken</a:t>
                      </a:r>
                      <a:endParaRPr sz="1600" u="none" strike="noStrike" cap="none">
                        <a:solidFill>
                          <a:srgbClr val="595959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BE" sz="1600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Fase 2</a:t>
                      </a:r>
                      <a:endParaRPr sz="1600" u="none" strike="noStrike" cap="none">
                        <a:solidFill>
                          <a:srgbClr val="595959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BE" sz="16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r>
                        <a:rPr lang="nl-BE" sz="1600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april – midden juni 2022</a:t>
                      </a:r>
                      <a:endParaRPr sz="1600" u="none" strike="noStrike" cap="none">
                        <a:solidFill>
                          <a:srgbClr val="595959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BE" sz="1600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Complex zijde Anzegem</a:t>
                      </a:r>
                      <a:endParaRPr sz="1600" u="none" strike="noStrike" cap="none">
                        <a:solidFill>
                          <a:srgbClr val="595959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BE" sz="1600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Aanleg ‘De Vlecht’</a:t>
                      </a:r>
                      <a:endParaRPr sz="1600" u="none" strike="noStrike" cap="none">
                        <a:solidFill>
                          <a:srgbClr val="595959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BE" sz="1600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Fase 3</a:t>
                      </a:r>
                      <a:endParaRPr sz="1600" u="none" strike="noStrike" cap="none">
                        <a:solidFill>
                          <a:srgbClr val="595959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BE" sz="1600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Midden juni – eind september 2022</a:t>
                      </a:r>
                      <a:endParaRPr sz="1600" u="none" strike="noStrike" cap="none">
                        <a:solidFill>
                          <a:srgbClr val="595959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BE" sz="1600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Complex zijde Waregem</a:t>
                      </a:r>
                      <a:endParaRPr sz="1600" u="none" strike="noStrike" cap="none">
                        <a:solidFill>
                          <a:srgbClr val="595959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l-BE" sz="1600" u="none" strike="noStrike" cap="non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Aanleg ‘De Vlecht’</a:t>
                      </a:r>
                      <a:endParaRPr sz="1600" u="none" strike="noStrike" cap="none">
                        <a:solidFill>
                          <a:srgbClr val="595959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f4c70d09a_0_84"/>
          <p:cNvSpPr txBox="1">
            <a:spLocks noGrp="1"/>
          </p:cNvSpPr>
          <p:nvPr>
            <p:ph type="ctrTitle"/>
          </p:nvPr>
        </p:nvSpPr>
        <p:spPr>
          <a:xfrm>
            <a:off x="4257825" y="597000"/>
            <a:ext cx="4310400" cy="14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BE"/>
              <a:t>Hinder en omleidingen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>
            <a:spLocks noGrp="1"/>
          </p:cNvSpPr>
          <p:nvPr>
            <p:ph type="title"/>
          </p:nvPr>
        </p:nvSpPr>
        <p:spPr>
          <a:xfrm>
            <a:off x="729000" y="0"/>
            <a:ext cx="70245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nl-BE"/>
              <a:t>Fase 2: werfzone zijde Anzegem</a:t>
            </a:r>
            <a:endParaRPr/>
          </a:p>
        </p:txBody>
      </p:sp>
      <p:sp>
        <p:nvSpPr>
          <p:cNvPr id="149" name="Google Shape;149;p30"/>
          <p:cNvSpPr txBox="1"/>
          <p:nvPr/>
        </p:nvSpPr>
        <p:spPr>
          <a:xfrm>
            <a:off x="893600" y="897500"/>
            <a:ext cx="7555456" cy="407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065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nl-BE" sz="1800" b="1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Fietsers</a:t>
            </a:r>
            <a:endParaRPr sz="15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•"/>
            </a:pPr>
            <a:r>
              <a:rPr lang="nl-BE" sz="1800" b="0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Via brug van Wortegemseweg, over de E17.</a:t>
            </a:r>
            <a:endParaRPr sz="1500" dirty="0"/>
          </a:p>
          <a:p>
            <a: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Calibri"/>
              <a:buNone/>
            </a:pPr>
            <a:endParaRPr sz="1800" b="0" i="0" u="none" strike="noStrike" cap="none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065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nl-BE" sz="1800" b="1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Auto- en vrachtverkeer</a:t>
            </a:r>
            <a:endParaRPr sz="1500" dirty="0"/>
          </a:p>
          <a:p>
            <a:pPr marL="406400" marR="0" lvl="0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•"/>
            </a:pPr>
            <a:r>
              <a:rPr lang="nl-BE" sz="1800" b="0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Waregem naar Gent: via volgend op- en afrittencomplex Deerlijk (nr. 4).</a:t>
            </a:r>
            <a:endParaRPr sz="1500" dirty="0"/>
          </a:p>
          <a:p>
            <a:pPr marL="406400" marR="0" lvl="0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•"/>
            </a:pPr>
            <a:r>
              <a:rPr lang="nl-BE" sz="1800" b="0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Anzegem naar Kortrijk/Waregem: via Tiegemberg/Kapellestraat (N494), Stijn Streuvelsstraat (N36) naar op- en afrittencomplex Deerlijk (nr. 4).</a:t>
            </a:r>
            <a:endParaRPr sz="1500" dirty="0"/>
          </a:p>
          <a:p>
            <a:pPr marL="406400" marR="0" lvl="0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•"/>
            </a:pPr>
            <a:r>
              <a:rPr lang="nl-BE" sz="1800" b="0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Anzegem naar Gent/Waregem: via Anzegemsesteenweg (N494), Winston Churchillstraat (N459) naar op-en afrittencomplex Kruishoutem (nr. 6).</a:t>
            </a:r>
            <a:endParaRPr sz="1800" b="0" i="0" u="none" strike="noStrike" cap="none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800"/>
              <a:buChar char="•"/>
            </a:pPr>
            <a:r>
              <a:rPr lang="nl-BE" sz="19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Tonnagebeperking richting Kruisem: complex Kruishoutem (nr. 6).</a:t>
            </a:r>
            <a:endParaRPr sz="1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/>
          <p:nvPr/>
        </p:nvSpPr>
        <p:spPr>
          <a:xfrm>
            <a:off x="180360" y="0"/>
            <a:ext cx="7024500" cy="62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065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nl-BE" sz="1400" b="1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nl-BE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kaart</a:t>
            </a:r>
            <a:br>
              <a:rPr lang="nl-BE" sz="1400" b="1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400" b="1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Fase 2</a:t>
            </a:r>
            <a:endParaRPr/>
          </a:p>
        </p:txBody>
      </p:sp>
      <p:pic>
        <p:nvPicPr>
          <p:cNvPr id="155" name="Google Shape;15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1756" y="0"/>
            <a:ext cx="548048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"/>
          <p:cNvSpPr txBox="1">
            <a:spLocks noGrp="1"/>
          </p:cNvSpPr>
          <p:nvPr>
            <p:ph type="ctrTitle"/>
          </p:nvPr>
        </p:nvSpPr>
        <p:spPr>
          <a:xfrm>
            <a:off x="1663000" y="597000"/>
            <a:ext cx="5724300" cy="25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nl-BE" sz="2000"/>
              <a:t>Digitale infosessie</a:t>
            </a:r>
            <a:br>
              <a:rPr lang="nl-BE" sz="2000"/>
            </a:br>
            <a:br>
              <a:rPr lang="nl-BE"/>
            </a:br>
            <a:r>
              <a:rPr lang="nl-BE"/>
              <a:t>Herinrichting De Vlecht </a:t>
            </a:r>
            <a:br>
              <a:rPr lang="nl-BE"/>
            </a:br>
            <a:r>
              <a:rPr lang="nl-BE"/>
              <a:t>(E17 x N382) in Waregem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>
            <a:spLocks noGrp="1"/>
          </p:cNvSpPr>
          <p:nvPr>
            <p:ph type="title"/>
          </p:nvPr>
        </p:nvSpPr>
        <p:spPr>
          <a:xfrm>
            <a:off x="729000" y="0"/>
            <a:ext cx="70245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nl-BE"/>
              <a:t>Fase 3: werfzone zijde Waregem</a:t>
            </a:r>
            <a:endParaRPr/>
          </a:p>
        </p:txBody>
      </p:sp>
      <p:sp>
        <p:nvSpPr>
          <p:cNvPr id="161" name="Google Shape;161;p32"/>
          <p:cNvSpPr txBox="1"/>
          <p:nvPr/>
        </p:nvSpPr>
        <p:spPr>
          <a:xfrm>
            <a:off x="893600" y="897500"/>
            <a:ext cx="7701760" cy="3960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065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nl-BE" sz="1800" b="1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Fietsers</a:t>
            </a:r>
            <a:endParaRPr sz="15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•"/>
            </a:pPr>
            <a:r>
              <a:rPr lang="nl-BE" sz="1800" b="0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Via brug van Wortegemseweg, over de E17.</a:t>
            </a:r>
            <a:endParaRPr sz="1500" dirty="0"/>
          </a:p>
          <a:p>
            <a: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Calibri"/>
              <a:buNone/>
            </a:pPr>
            <a:endParaRPr sz="1800" b="0" i="0" u="none" strike="noStrike" cap="none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065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nl-BE" sz="1800" b="1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Auto- en vrachtverkeer</a:t>
            </a:r>
            <a:endParaRPr sz="1500" dirty="0"/>
          </a:p>
          <a:p>
            <a:pPr marL="406400" marR="0" lvl="0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•"/>
            </a:pPr>
            <a:r>
              <a:rPr lang="nl-BE" sz="1800" b="0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Waregem naar Anzegem/Kortrijk: via Expresweg (N382), Staatsbaan (N43), Ringlaan (N36) naar op- en afrittencomplex Deerlijk (nr. 4).</a:t>
            </a:r>
            <a:endParaRPr sz="1500" dirty="0"/>
          </a:p>
          <a:p>
            <a:pPr marL="406400" marR="0" lvl="0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•"/>
            </a:pPr>
            <a:r>
              <a:rPr lang="nl-BE" sz="1800" b="0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Waregem naar Gent: via Expresweg (N382), Staatsbaan (N43), Oudenaardestraat (N459) naar op- en afrittencomplex Kruishoutem (nr. 6).</a:t>
            </a:r>
            <a:endParaRPr sz="1500" dirty="0"/>
          </a:p>
          <a:p>
            <a:pPr marL="406400" marR="0" lvl="0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•"/>
            </a:pPr>
            <a:r>
              <a:rPr lang="nl-BE" sz="1800" b="0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Anzegem naar Kortrijk/Waregem: via Tiegemberg/Kapellestraat (N494), Stijn Streuvelsstraat (N36) naar op- en afrittencomplex Deerlijk (nr. 4).</a:t>
            </a:r>
            <a:endParaRPr sz="1800" b="0" i="0" u="none" strike="noStrike" cap="none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 txBox="1"/>
          <p:nvPr/>
        </p:nvSpPr>
        <p:spPr>
          <a:xfrm>
            <a:off x="180360" y="0"/>
            <a:ext cx="7024500" cy="62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065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nl-BE" sz="1400" b="1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nl-BE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kaart</a:t>
            </a:r>
            <a:br>
              <a:rPr lang="nl-BE" sz="1400" b="1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400" b="1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Fase 3</a:t>
            </a:r>
            <a:endParaRPr/>
          </a:p>
        </p:txBody>
      </p:sp>
      <p:pic>
        <p:nvPicPr>
          <p:cNvPr id="167" name="Google Shape;16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1756" y="0"/>
            <a:ext cx="548048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f4c70d09a_0_88"/>
          <p:cNvSpPr txBox="1">
            <a:spLocks noGrp="1"/>
          </p:cNvSpPr>
          <p:nvPr>
            <p:ph type="ctrTitle"/>
          </p:nvPr>
        </p:nvSpPr>
        <p:spPr>
          <a:xfrm>
            <a:off x="4257825" y="597000"/>
            <a:ext cx="4310400" cy="14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BE"/>
              <a:t>Bereikbaarheid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4"/>
          <p:cNvSpPr txBox="1">
            <a:spLocks noGrp="1"/>
          </p:cNvSpPr>
          <p:nvPr>
            <p:ph type="title"/>
          </p:nvPr>
        </p:nvSpPr>
        <p:spPr>
          <a:xfrm>
            <a:off x="729000" y="0"/>
            <a:ext cx="70245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nl-BE"/>
              <a:t>Bereikbaarheid</a:t>
            </a:r>
            <a:endParaRPr/>
          </a:p>
        </p:txBody>
      </p:sp>
      <p:sp>
        <p:nvSpPr>
          <p:cNvPr id="178" name="Google Shape;178;p34"/>
          <p:cNvSpPr txBox="1"/>
          <p:nvPr/>
        </p:nvSpPr>
        <p:spPr>
          <a:xfrm>
            <a:off x="893592" y="897489"/>
            <a:ext cx="7217100" cy="225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6400" marR="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Arial"/>
              <a:buChar char="•"/>
            </a:pPr>
            <a:r>
              <a:rPr lang="nl-BE" sz="1900" b="0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Signalisatie op hoger wegennet</a:t>
            </a:r>
            <a:endParaRPr sz="1600" dirty="0"/>
          </a:p>
          <a:p>
            <a:pPr marL="406400" marR="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Arial"/>
              <a:buChar char="•"/>
            </a:pPr>
            <a:r>
              <a:rPr lang="nl-BE" sz="19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Tonnagebeperking:</a:t>
            </a:r>
            <a:endParaRPr sz="19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92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Arial"/>
              <a:buChar char="○"/>
            </a:pPr>
            <a:r>
              <a:rPr lang="nl-BE" sz="1900" b="0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Tonnagebeperking richting Kruisem: vrachtverkeer vanuit Gent (naar Anzegem) rijdt niet via afrit Kruishout</a:t>
            </a:r>
            <a:r>
              <a:rPr lang="nl-BE" sz="19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nl-BE" sz="1900" b="0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(nr. 6) maar via Deerlijk (nr. 4).</a:t>
            </a:r>
            <a:endParaRPr sz="1600" dirty="0"/>
          </a:p>
          <a:p>
            <a:pPr marL="914400" marR="0" lvl="1" indent="-3492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Arial"/>
              <a:buChar char="○"/>
            </a:pPr>
            <a:r>
              <a:rPr lang="nl-BE" sz="1900" b="0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Geen tonnagebeperking van Anzegem tot afrit Kruis</a:t>
            </a:r>
            <a:r>
              <a:rPr lang="nl-BE" sz="19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hout</a:t>
            </a:r>
            <a:r>
              <a:rPr lang="nl-BE" sz="1900" b="0" i="0" u="none" strike="noStrike" cap="none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em.</a:t>
            </a:r>
            <a:endParaRPr sz="1900" b="0" i="0" u="none" strike="noStrike" cap="none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f4c70d09a_0_92"/>
          <p:cNvSpPr txBox="1">
            <a:spLocks noGrp="1"/>
          </p:cNvSpPr>
          <p:nvPr>
            <p:ph type="ctrTitle"/>
          </p:nvPr>
        </p:nvSpPr>
        <p:spPr>
          <a:xfrm>
            <a:off x="4257825" y="597000"/>
            <a:ext cx="4310400" cy="14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BE"/>
              <a:t>Communicatie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/>
          <p:cNvSpPr txBox="1">
            <a:spLocks noGrp="1"/>
          </p:cNvSpPr>
          <p:nvPr>
            <p:ph type="body" idx="1"/>
          </p:nvPr>
        </p:nvSpPr>
        <p:spPr>
          <a:xfrm>
            <a:off x="729000" y="1324300"/>
            <a:ext cx="7711800" cy="3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nl-BE" sz="2100" b="1" dirty="0">
                <a:highlight>
                  <a:srgbClr val="FFFFFF"/>
                </a:highlight>
              </a:rPr>
              <a:t>www.wegenenverkeer.be/devlecht</a:t>
            </a:r>
            <a:endParaRPr sz="2000"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l-BE" sz="1800" dirty="0">
                <a:highlight>
                  <a:srgbClr val="FFFFFF"/>
                </a:highlight>
              </a:rPr>
              <a:t>Laatste informatie over het project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l-BE" sz="1800" dirty="0">
                <a:highlight>
                  <a:srgbClr val="FFFFFF"/>
                </a:highlight>
              </a:rPr>
              <a:t>Digitale nieuwsbrief bij specifieke hinder en belangrijke fasewissels</a:t>
            </a:r>
          </a:p>
          <a:p>
            <a:pPr lvl="2" indent="-342900">
              <a:spcBef>
                <a:spcPts val="0"/>
              </a:spcBef>
              <a:buSzPts val="1800"/>
            </a:pPr>
            <a:r>
              <a:rPr lang="nl-BE" sz="1600" dirty="0">
                <a:highlight>
                  <a:srgbClr val="FFFFFF"/>
                </a:highlight>
              </a:rPr>
              <a:t>Al 2 nieuwsbrieven uitgestuurd (23 februari en 1 maart). Niet ontvangen? Check je spam/ongewenste e-mailbox.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1800" dirty="0"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l-BE" sz="1800" dirty="0">
                <a:highlight>
                  <a:srgbClr val="FFFFFF"/>
                </a:highlight>
              </a:rPr>
              <a:t>Vragen? Stel ze via </a:t>
            </a:r>
            <a:r>
              <a:rPr lang="nl-BE" sz="1800" b="1" dirty="0">
                <a:highlight>
                  <a:srgbClr val="FFFFFF"/>
                </a:highlight>
              </a:rPr>
              <a:t>bereikbaarheidsadviseur.wvl@wegenenverkeer.be</a:t>
            </a:r>
            <a:endParaRPr sz="1800" b="1" dirty="0"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l-BE" sz="1800" dirty="0">
                <a:highlight>
                  <a:srgbClr val="FFFFFF"/>
                </a:highlight>
              </a:rPr>
              <a:t>Vragen over lokale bereikbaarheid in Waregem?</a:t>
            </a:r>
            <a:endParaRPr sz="1800" dirty="0">
              <a:highlight>
                <a:srgbClr val="FFFFFF"/>
              </a:highlight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l-BE" sz="1800" dirty="0">
                <a:highlight>
                  <a:srgbClr val="FFFFFF"/>
                </a:highlight>
              </a:rPr>
              <a:t>Contacteer </a:t>
            </a:r>
            <a:r>
              <a:rPr lang="nl-BE" sz="1800" b="1" dirty="0">
                <a:highlight>
                  <a:srgbClr val="FFFFFF"/>
                </a:highlight>
              </a:rPr>
              <a:t>verkeer@waregem.be</a:t>
            </a:r>
            <a:endParaRPr sz="1800" b="1" dirty="0">
              <a:highlight>
                <a:srgbClr val="FFFFFF"/>
              </a:highlight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Calibri"/>
              <a:buNone/>
            </a:pPr>
            <a:endParaRPr dirty="0"/>
          </a:p>
        </p:txBody>
      </p:sp>
      <p:sp>
        <p:nvSpPr>
          <p:cNvPr id="201" name="Google Shape;201;p36"/>
          <p:cNvSpPr txBox="1">
            <a:spLocks noGrp="1"/>
          </p:cNvSpPr>
          <p:nvPr>
            <p:ph type="title"/>
          </p:nvPr>
        </p:nvSpPr>
        <p:spPr>
          <a:xfrm>
            <a:off x="729000" y="173750"/>
            <a:ext cx="70245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nl-BE"/>
              <a:t>Communicatie</a:t>
            </a:r>
            <a:endParaRPr sz="19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ef4c70d09a_0_17"/>
          <p:cNvSpPr txBox="1">
            <a:spLocks noGrp="1"/>
          </p:cNvSpPr>
          <p:nvPr>
            <p:ph type="ctrTitle"/>
          </p:nvPr>
        </p:nvSpPr>
        <p:spPr>
          <a:xfrm>
            <a:off x="1663000" y="597000"/>
            <a:ext cx="5724300" cy="25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nl-BE" sz="4400"/>
              <a:t>Vragen? </a:t>
            </a:r>
            <a:endParaRPr sz="6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ctrTitle"/>
          </p:nvPr>
        </p:nvSpPr>
        <p:spPr>
          <a:xfrm>
            <a:off x="1618150" y="604475"/>
            <a:ext cx="5724300" cy="25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BE"/>
              <a:t>Bedankt voor uw aandacht!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body" idx="1"/>
          </p:nvPr>
        </p:nvSpPr>
        <p:spPr>
          <a:xfrm>
            <a:off x="729000" y="1072373"/>
            <a:ext cx="7711800" cy="3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AutoNum type="arabicPeriod"/>
            </a:pPr>
            <a:r>
              <a:rPr lang="nl-BE"/>
              <a:t>Enkele huisregels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AutoNum type="arabicPeriod"/>
            </a:pPr>
            <a:r>
              <a:rPr lang="nl-BE"/>
              <a:t>Wie is wie?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AutoNum type="arabicPeriod"/>
            </a:pPr>
            <a:r>
              <a:rPr lang="nl-BE"/>
              <a:t>Het project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AutoNum type="arabicPeriod"/>
            </a:pPr>
            <a:r>
              <a:rPr lang="nl-BE"/>
              <a:t>Fasering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AutoNum type="arabicPeriod"/>
            </a:pPr>
            <a:r>
              <a:rPr lang="nl-BE"/>
              <a:t>Hinder en omleidingen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AutoNum type="arabicPeriod"/>
            </a:pPr>
            <a:r>
              <a:rPr lang="nl-BE"/>
              <a:t>Bereikbaarheid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AutoNum type="arabicPeriod"/>
            </a:pPr>
            <a:r>
              <a:rPr lang="nl-BE"/>
              <a:t>Communicatie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AutoNum type="arabicPeriod"/>
            </a:pPr>
            <a:r>
              <a:rPr lang="nl-BE"/>
              <a:t>Vragenronde</a:t>
            </a: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title"/>
          </p:nvPr>
        </p:nvSpPr>
        <p:spPr>
          <a:xfrm>
            <a:off x="729000" y="0"/>
            <a:ext cx="70245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BE"/>
              <a:t>Inhoudstafel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"/>
          <p:cNvSpPr txBox="1">
            <a:spLocks noGrp="1"/>
          </p:cNvSpPr>
          <p:nvPr>
            <p:ph type="ctrTitle"/>
          </p:nvPr>
        </p:nvSpPr>
        <p:spPr>
          <a:xfrm>
            <a:off x="4257825" y="597000"/>
            <a:ext cx="4310400" cy="14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BE"/>
              <a:t>Enkele huisregels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 txBox="1">
            <a:spLocks noGrp="1"/>
          </p:cNvSpPr>
          <p:nvPr>
            <p:ph type="body" idx="1"/>
          </p:nvPr>
        </p:nvSpPr>
        <p:spPr>
          <a:xfrm>
            <a:off x="729000" y="1324300"/>
            <a:ext cx="7711800" cy="3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•"/>
            </a:pPr>
            <a:r>
              <a:rPr lang="nl-BE"/>
              <a:t>Schakel je </a:t>
            </a:r>
            <a:r>
              <a:rPr lang="nl-BE" b="1"/>
              <a:t>microfoon en camera </a:t>
            </a:r>
            <a:r>
              <a:rPr lang="nl-BE"/>
              <a:t>uit. </a:t>
            </a:r>
            <a:endParaRPr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nl-BE"/>
              <a:t>Heb je een </a:t>
            </a:r>
            <a:r>
              <a:rPr lang="nl-BE" b="1"/>
              <a:t>vraag</a:t>
            </a:r>
            <a:r>
              <a:rPr lang="nl-BE"/>
              <a:t>?</a:t>
            </a:r>
            <a:r>
              <a:rPr lang="nl-BE" b="1"/>
              <a:t> </a:t>
            </a:r>
            <a:r>
              <a:rPr lang="nl-BE"/>
              <a:t>Stel ze via de chat.</a:t>
            </a:r>
            <a:endParaRPr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nl-BE"/>
              <a:t>Aan het </a:t>
            </a:r>
            <a:r>
              <a:rPr lang="nl-BE" b="1"/>
              <a:t>einde</a:t>
            </a:r>
            <a:r>
              <a:rPr lang="nl-BE"/>
              <a:t> overlopen we alle vragen.</a:t>
            </a:r>
            <a:endParaRPr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nl-BE"/>
              <a:t>Deze presentatie plaatsen we achteraf op de </a:t>
            </a:r>
            <a:r>
              <a:rPr lang="nl-BE" b="1"/>
              <a:t>website.</a:t>
            </a:r>
            <a:endParaRPr b="1"/>
          </a:p>
          <a:p>
            <a: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Calibri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Calibri"/>
              <a:buNone/>
            </a:pPr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29000" y="0"/>
            <a:ext cx="70245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nl-BE"/>
              <a:t>Enkele huisregels</a:t>
            </a:r>
            <a:endParaRPr/>
          </a:p>
        </p:txBody>
      </p:sp>
      <p:pic>
        <p:nvPicPr>
          <p:cNvPr id="65" name="Google Shape;6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2900" y="2772125"/>
            <a:ext cx="6920350" cy="7452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5"/>
          <p:cNvSpPr/>
          <p:nvPr/>
        </p:nvSpPr>
        <p:spPr>
          <a:xfrm>
            <a:off x="4638848" y="3576891"/>
            <a:ext cx="372000" cy="638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D96422"/>
          </a:solidFill>
          <a:ln w="12700" cap="flat" cmpd="sng">
            <a:solidFill>
              <a:srgbClr val="9E481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1756346" y="3576891"/>
            <a:ext cx="372000" cy="638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D96422"/>
          </a:solidFill>
          <a:ln w="12700" cap="flat" cmpd="sng">
            <a:solidFill>
              <a:srgbClr val="9E481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"/>
          <p:cNvSpPr txBox="1">
            <a:spLocks noGrp="1"/>
          </p:cNvSpPr>
          <p:nvPr>
            <p:ph type="ctrTitle"/>
          </p:nvPr>
        </p:nvSpPr>
        <p:spPr>
          <a:xfrm>
            <a:off x="4257825" y="597000"/>
            <a:ext cx="4310400" cy="14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BE"/>
              <a:t>Wie is wie?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>
            <a:spLocks noGrp="1"/>
          </p:cNvSpPr>
          <p:nvPr>
            <p:ph type="body" idx="1"/>
          </p:nvPr>
        </p:nvSpPr>
        <p:spPr>
          <a:xfrm>
            <a:off x="729000" y="1068100"/>
            <a:ext cx="7711800" cy="3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00"/>
              <a:buChar char="•"/>
            </a:pPr>
            <a:r>
              <a:rPr lang="nl-BE" sz="1300" b="1" dirty="0"/>
              <a:t>Agentschap Wegen en Verkeer</a:t>
            </a:r>
            <a:endParaRPr sz="1300" dirty="0"/>
          </a:p>
          <a:p>
            <a:pPr marL="80010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00"/>
              <a:buChar char="•"/>
            </a:pPr>
            <a:r>
              <a:rPr lang="nl-BE" sz="1300" dirty="0"/>
              <a:t>Ilse Dewicke (Districtschef Wegen en Verkeer)</a:t>
            </a:r>
            <a:endParaRPr sz="1600" dirty="0"/>
          </a:p>
          <a:p>
            <a:pPr marL="80010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00"/>
              <a:buChar char="•"/>
            </a:pPr>
            <a:r>
              <a:rPr lang="nl-BE" sz="1300" dirty="0"/>
              <a:t>Hendrik Vanderdonckt (Projectmanager Wegen en Verkeer)</a:t>
            </a:r>
            <a:endParaRPr sz="1300" dirty="0"/>
          </a:p>
          <a:p>
            <a:pPr marL="80010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00"/>
              <a:buChar char="•"/>
            </a:pPr>
            <a:r>
              <a:rPr lang="nl-BE" sz="1300" dirty="0"/>
              <a:t>Eveline Vandecaetsbeek (Communicatieverantwoordelijke Wegen en Verkeer)</a:t>
            </a:r>
            <a:endParaRPr sz="1300" dirty="0"/>
          </a:p>
          <a:p>
            <a:pPr marL="80010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00"/>
              <a:buChar char="•"/>
            </a:pPr>
            <a:r>
              <a:rPr lang="nl-BE" sz="1300" dirty="0"/>
              <a:t>Frederik Vervaecke (Bereikbaarheidsadviseur i.o.v. Wegen en Verkeer)</a:t>
            </a:r>
            <a:endParaRPr sz="1300" dirty="0"/>
          </a:p>
          <a:p>
            <a:pPr marL="80010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00"/>
              <a:buChar char="•"/>
            </a:pPr>
            <a:r>
              <a:rPr lang="nl-BE" sz="1300" dirty="0"/>
              <a:t>Celien Claesen (Moderator i.o.v. Wegen en Verkeer)</a:t>
            </a:r>
            <a:endParaRPr sz="1300" dirty="0"/>
          </a:p>
          <a:p>
            <a:pPr marL="3429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00"/>
              <a:buChar char="•"/>
            </a:pPr>
            <a:r>
              <a:rPr lang="nl-BE" sz="1300" b="1" dirty="0"/>
              <a:t>Stad Waregem</a:t>
            </a:r>
            <a:endParaRPr sz="1800" dirty="0"/>
          </a:p>
          <a:p>
            <a:pPr marL="80010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00"/>
              <a:buChar char="•"/>
            </a:pPr>
            <a:r>
              <a:rPr lang="nl-BE" sz="1300" dirty="0"/>
              <a:t>Jo Deprez (Verkeersdeskundige Stad Waregem)</a:t>
            </a:r>
            <a:endParaRPr sz="1300" dirty="0"/>
          </a:p>
          <a:p>
            <a:pPr marL="3429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00"/>
              <a:buChar char="•"/>
            </a:pPr>
            <a:r>
              <a:rPr lang="nl-BE" sz="1300" b="1" dirty="0"/>
              <a:t>Gemeente Anzegem</a:t>
            </a:r>
            <a:endParaRPr sz="1800" dirty="0"/>
          </a:p>
          <a:p>
            <a:pPr marL="800100" lvl="1" indent="-3111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</a:pPr>
            <a:r>
              <a:rPr lang="nl-BE" sz="1300" dirty="0">
                <a:solidFill>
                  <a:srgbClr val="595959"/>
                </a:solidFill>
                <a:highlight>
                  <a:srgbClr val="FFFFFF"/>
                </a:highlight>
              </a:rPr>
              <a:t>Christophe Vandererven</a:t>
            </a:r>
            <a:r>
              <a:rPr lang="nl-BE" sz="1300" dirty="0">
                <a:solidFill>
                  <a:srgbClr val="595959"/>
                </a:solidFill>
              </a:rPr>
              <a:t> (sc</a:t>
            </a:r>
            <a:r>
              <a:rPr lang="nl-BE" sz="1300" dirty="0"/>
              <a:t>hepen Mobiliteit en Lokale Economie</a:t>
            </a:r>
            <a:br>
              <a:rPr lang="nl-BE" sz="1300" dirty="0"/>
            </a:br>
            <a:r>
              <a:rPr lang="nl-BE" sz="1300" dirty="0"/>
              <a:t>gemeente Anzegem)</a:t>
            </a:r>
            <a:endParaRPr sz="1300" dirty="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endParaRPr dirty="0"/>
          </a:p>
        </p:txBody>
      </p:sp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729000" y="0"/>
            <a:ext cx="70245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nl-BE"/>
              <a:t>Wie is wie? </a:t>
            </a:r>
            <a:endParaRPr/>
          </a:p>
        </p:txBody>
      </p:sp>
      <p:pic>
        <p:nvPicPr>
          <p:cNvPr id="79" name="Google Shape;79;p8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2262" y="1241836"/>
            <a:ext cx="1622476" cy="632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8488" y="3029283"/>
            <a:ext cx="1726250" cy="793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8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8452" y="3816636"/>
            <a:ext cx="1530096" cy="80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9"/>
          <p:cNvSpPr txBox="1">
            <a:spLocks noGrp="1"/>
          </p:cNvSpPr>
          <p:nvPr>
            <p:ph type="ctrTitle"/>
          </p:nvPr>
        </p:nvSpPr>
        <p:spPr>
          <a:xfrm>
            <a:off x="4257825" y="597000"/>
            <a:ext cx="4310400" cy="14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BE"/>
              <a:t>Het project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"/>
          <p:cNvSpPr txBox="1">
            <a:spLocks noGrp="1"/>
          </p:cNvSpPr>
          <p:nvPr>
            <p:ph type="title"/>
          </p:nvPr>
        </p:nvSpPr>
        <p:spPr>
          <a:xfrm>
            <a:off x="729000" y="0"/>
            <a:ext cx="70245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nl-BE"/>
              <a:t>Waar?</a:t>
            </a:r>
            <a:endParaRPr/>
          </a:p>
        </p:txBody>
      </p:sp>
      <p:sp>
        <p:nvSpPr>
          <p:cNvPr id="92" name="Google Shape;92;p10"/>
          <p:cNvSpPr txBox="1"/>
          <p:nvPr/>
        </p:nvSpPr>
        <p:spPr>
          <a:xfrm>
            <a:off x="893592" y="897489"/>
            <a:ext cx="2863500" cy="1559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Calibri"/>
              <a:buChar char="•"/>
            </a:pPr>
            <a:r>
              <a:rPr lang="nl-BE" sz="17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Op- en afrittencomplex in Waregem (nr. 5)</a:t>
            </a:r>
            <a:endParaRPr/>
          </a:p>
          <a:p>
            <a:pPr marL="457200" marR="0" lvl="0" indent="-336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Calibri"/>
              <a:buChar char="•"/>
            </a:pPr>
            <a:r>
              <a:rPr lang="nl-BE" sz="17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Kruising van E17 met Expresweg (N382)</a:t>
            </a:r>
            <a:endParaRPr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0" descr="Afbeelding met kaart&#10;&#10;Automatisch gegenereerde beschrijving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7092" y="1042415"/>
            <a:ext cx="4803648" cy="3602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wv_update">
  <a:themeElements>
    <a:clrScheme name="AWV_V2">
      <a:dk1>
        <a:srgbClr val="000000"/>
      </a:dk1>
      <a:lt1>
        <a:srgbClr val="FFFFFF"/>
      </a:lt1>
      <a:dk2>
        <a:srgbClr val="DB6C30"/>
      </a:dk2>
      <a:lt2>
        <a:srgbClr val="E7E6E6"/>
      </a:lt2>
      <a:accent1>
        <a:srgbClr val="F7902C"/>
      </a:accent1>
      <a:accent2>
        <a:srgbClr val="507B22"/>
      </a:accent2>
      <a:accent3>
        <a:srgbClr val="68A527"/>
      </a:accent3>
      <a:accent4>
        <a:srgbClr val="7DC130"/>
      </a:accent4>
      <a:accent5>
        <a:srgbClr val="0E5969"/>
      </a:accent5>
      <a:accent6>
        <a:srgbClr val="2089A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749</Words>
  <Application>Microsoft Macintosh PowerPoint</Application>
  <PresentationFormat>Diavoorstelling (16:9)</PresentationFormat>
  <Paragraphs>105</Paragraphs>
  <Slides>27</Slides>
  <Notes>27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0" baseType="lpstr">
      <vt:lpstr>Arial</vt:lpstr>
      <vt:lpstr>Calibri</vt:lpstr>
      <vt:lpstr>awv_update</vt:lpstr>
      <vt:lpstr>Even geduld. De infosessie start zo dadelijk. </vt:lpstr>
      <vt:lpstr>Digitale infosessie  Herinrichting De Vlecht  (E17 x N382) in Waregem</vt:lpstr>
      <vt:lpstr>Inhoudstafel</vt:lpstr>
      <vt:lpstr>Enkele huisregels</vt:lpstr>
      <vt:lpstr>Enkele huisregels</vt:lpstr>
      <vt:lpstr>Wie is wie? </vt:lpstr>
      <vt:lpstr>Wie is wie? </vt:lpstr>
      <vt:lpstr>Het project</vt:lpstr>
      <vt:lpstr>Waar?</vt:lpstr>
      <vt:lpstr>Waarom?</vt:lpstr>
      <vt:lpstr>Vlot autoverkeer</vt:lpstr>
      <vt:lpstr>Veilig autoverkeer</vt:lpstr>
      <vt:lpstr>Veilig fietsen</vt:lpstr>
      <vt:lpstr>Fasering</vt:lpstr>
      <vt:lpstr>PowerPoint-presentatie</vt:lpstr>
      <vt:lpstr>Planning (onder voorbehoud)</vt:lpstr>
      <vt:lpstr>Hinder en omleidingen</vt:lpstr>
      <vt:lpstr>Fase 2: werfzone zijde Anzegem</vt:lpstr>
      <vt:lpstr>PowerPoint-presentatie</vt:lpstr>
      <vt:lpstr>Fase 3: werfzone zijde Waregem</vt:lpstr>
      <vt:lpstr>PowerPoint-presentatie</vt:lpstr>
      <vt:lpstr>Bereikbaarheid</vt:lpstr>
      <vt:lpstr>Bereikbaarheid</vt:lpstr>
      <vt:lpstr>Communicatie</vt:lpstr>
      <vt:lpstr>Communicatie</vt:lpstr>
      <vt:lpstr>Vragen? </vt:lpstr>
      <vt:lpstr>Bedankt voor uw aandacht!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 geduld. De infosessie start zo dadelijk. </dc:title>
  <dc:creator>Loos, Katleen</dc:creator>
  <cp:lastModifiedBy>Celien Claesen</cp:lastModifiedBy>
  <cp:revision>5</cp:revision>
  <dcterms:modified xsi:type="dcterms:W3CDTF">2022-03-10T13:27:12Z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0x0101006E507DD3F9AF7945AE1CEAD2ECF59F04</vt:lpwstr>
  </property>
  <property fmtid="{D5CDD505-2E9C-101B-9397-08002B2CF9AE}" pid="3" name="_dlc_DocIdItemGuid">
    <vt:lpwstr>f6a795b5-a67f-4f00-bb9a-16f48208e261</vt:lpwstr>
  </property>
</Properties>
</file>